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7" r:id="rId1"/>
  </p:sldMasterIdLst>
  <p:notesMasterIdLst>
    <p:notesMasterId r:id="rId53"/>
  </p:notesMasterIdLst>
  <p:sldIdLst>
    <p:sldId id="352" r:id="rId2"/>
    <p:sldId id="257" r:id="rId3"/>
    <p:sldId id="259" r:id="rId4"/>
    <p:sldId id="258" r:id="rId5"/>
    <p:sldId id="308" r:id="rId6"/>
    <p:sldId id="309" r:id="rId7"/>
    <p:sldId id="262" r:id="rId8"/>
    <p:sldId id="261" r:id="rId9"/>
    <p:sldId id="324" r:id="rId10"/>
    <p:sldId id="310" r:id="rId11"/>
    <p:sldId id="311" r:id="rId12"/>
    <p:sldId id="312" r:id="rId13"/>
    <p:sldId id="313" r:id="rId14"/>
    <p:sldId id="314" r:id="rId15"/>
    <p:sldId id="315" r:id="rId16"/>
    <p:sldId id="316" r:id="rId17"/>
    <p:sldId id="317" r:id="rId18"/>
    <p:sldId id="325" r:id="rId19"/>
    <p:sldId id="326" r:id="rId20"/>
    <p:sldId id="320" r:id="rId21"/>
    <p:sldId id="321" r:id="rId22"/>
    <p:sldId id="322" r:id="rId23"/>
    <p:sldId id="323" r:id="rId24"/>
    <p:sldId id="327" r:id="rId25"/>
    <p:sldId id="264" r:id="rId26"/>
    <p:sldId id="328" r:id="rId27"/>
    <p:sldId id="329" r:id="rId28"/>
    <p:sldId id="330" r:id="rId29"/>
    <p:sldId id="331" r:id="rId30"/>
    <p:sldId id="332" r:id="rId31"/>
    <p:sldId id="333" r:id="rId32"/>
    <p:sldId id="334" r:id="rId33"/>
    <p:sldId id="335" r:id="rId34"/>
    <p:sldId id="336" r:id="rId35"/>
    <p:sldId id="337" r:id="rId36"/>
    <p:sldId id="338" r:id="rId37"/>
    <p:sldId id="339" r:id="rId38"/>
    <p:sldId id="340" r:id="rId39"/>
    <p:sldId id="341" r:id="rId40"/>
    <p:sldId id="342" r:id="rId41"/>
    <p:sldId id="343" r:id="rId42"/>
    <p:sldId id="344" r:id="rId43"/>
    <p:sldId id="345" r:id="rId44"/>
    <p:sldId id="346" r:id="rId45"/>
    <p:sldId id="347" r:id="rId46"/>
    <p:sldId id="348" r:id="rId47"/>
    <p:sldId id="265" r:id="rId48"/>
    <p:sldId id="349" r:id="rId49"/>
    <p:sldId id="350" r:id="rId50"/>
    <p:sldId id="351" r:id="rId51"/>
    <p:sldId id="353"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78BD"/>
    <a:srgbClr val="8DC5DB"/>
    <a:srgbClr val="61AF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p:restoredTop sz="94541"/>
  </p:normalViewPr>
  <p:slideViewPr>
    <p:cSldViewPr snapToGrid="0" snapToObjects="1">
      <p:cViewPr varScale="1">
        <p:scale>
          <a:sx n="119" d="100"/>
          <a:sy n="119" d="100"/>
        </p:scale>
        <p:origin x="75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A29D9D-BFAE-E542-86D8-93303692976B}" type="datetimeFigureOut">
              <a:rPr lang="en-US" smtClean="0"/>
              <a:t>4/27/23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61FB29-0939-6746-B4A0-FA9C1249ECE9}" type="slidenum">
              <a:rPr lang="en-US" smtClean="0"/>
              <a:t>‹#›</a:t>
            </a:fld>
            <a:endParaRPr lang="en-US"/>
          </a:p>
        </p:txBody>
      </p:sp>
    </p:spTree>
    <p:extLst>
      <p:ext uri="{BB962C8B-B14F-4D97-AF65-F5344CB8AC3E}">
        <p14:creationId xmlns:p14="http://schemas.microsoft.com/office/powerpoint/2010/main" val="22629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a:t>
            </a:r>
            <a:r>
              <a:rPr lang="en-US" baseline="0" dirty="0"/>
              <a:t> include this slide in any presentation you give using even one of these slides to protect both you and me from liability</a:t>
            </a:r>
            <a:endParaRPr lang="en-US" dirty="0"/>
          </a:p>
        </p:txBody>
      </p:sp>
      <p:sp>
        <p:nvSpPr>
          <p:cNvPr id="4" name="Slide Number Placeholder 3"/>
          <p:cNvSpPr>
            <a:spLocks noGrp="1"/>
          </p:cNvSpPr>
          <p:nvPr>
            <p:ph type="sldNum" sz="quarter" idx="10"/>
          </p:nvPr>
        </p:nvSpPr>
        <p:spPr/>
        <p:txBody>
          <a:bodyPr/>
          <a:lstStyle/>
          <a:p>
            <a:fld id="{2861FB29-0939-6746-B4A0-FA9C1249ECE9}" type="slidenum">
              <a:rPr lang="en-US" smtClean="0"/>
              <a:t>2</a:t>
            </a:fld>
            <a:endParaRPr lang="en-US"/>
          </a:p>
        </p:txBody>
      </p:sp>
    </p:spTree>
    <p:extLst>
      <p:ext uri="{BB962C8B-B14F-4D97-AF65-F5344CB8AC3E}">
        <p14:creationId xmlns:p14="http://schemas.microsoft.com/office/powerpoint/2010/main" val="1133394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30</a:t>
            </a:fld>
            <a:endParaRPr lang="en-US"/>
          </a:p>
        </p:txBody>
      </p:sp>
    </p:spTree>
    <p:extLst>
      <p:ext uri="{BB962C8B-B14F-4D97-AF65-F5344CB8AC3E}">
        <p14:creationId xmlns:p14="http://schemas.microsoft.com/office/powerpoint/2010/main" val="577069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32</a:t>
            </a:fld>
            <a:endParaRPr lang="en-US"/>
          </a:p>
        </p:txBody>
      </p:sp>
    </p:spTree>
    <p:extLst>
      <p:ext uri="{BB962C8B-B14F-4D97-AF65-F5344CB8AC3E}">
        <p14:creationId xmlns:p14="http://schemas.microsoft.com/office/powerpoint/2010/main" val="751113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33</a:t>
            </a:fld>
            <a:endParaRPr lang="en-US"/>
          </a:p>
        </p:txBody>
      </p:sp>
    </p:spTree>
    <p:extLst>
      <p:ext uri="{BB962C8B-B14F-4D97-AF65-F5344CB8AC3E}">
        <p14:creationId xmlns:p14="http://schemas.microsoft.com/office/powerpoint/2010/main" val="1854157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34</a:t>
            </a:fld>
            <a:endParaRPr lang="en-US"/>
          </a:p>
        </p:txBody>
      </p:sp>
    </p:spTree>
    <p:extLst>
      <p:ext uri="{BB962C8B-B14F-4D97-AF65-F5344CB8AC3E}">
        <p14:creationId xmlns:p14="http://schemas.microsoft.com/office/powerpoint/2010/main" val="1544911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47</a:t>
            </a:fld>
            <a:endParaRPr lang="en-US"/>
          </a:p>
        </p:txBody>
      </p:sp>
    </p:spTree>
    <p:extLst>
      <p:ext uri="{BB962C8B-B14F-4D97-AF65-F5344CB8AC3E}">
        <p14:creationId xmlns:p14="http://schemas.microsoft.com/office/powerpoint/2010/main" val="1313251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48</a:t>
            </a:fld>
            <a:endParaRPr lang="en-US"/>
          </a:p>
        </p:txBody>
      </p:sp>
    </p:spTree>
    <p:extLst>
      <p:ext uri="{BB962C8B-B14F-4D97-AF65-F5344CB8AC3E}">
        <p14:creationId xmlns:p14="http://schemas.microsoft.com/office/powerpoint/2010/main" val="1750751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49</a:t>
            </a:fld>
            <a:endParaRPr lang="en-US"/>
          </a:p>
        </p:txBody>
      </p:sp>
    </p:spTree>
    <p:extLst>
      <p:ext uri="{BB962C8B-B14F-4D97-AF65-F5344CB8AC3E}">
        <p14:creationId xmlns:p14="http://schemas.microsoft.com/office/powerpoint/2010/main" val="989737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50</a:t>
            </a:fld>
            <a:endParaRPr lang="en-US"/>
          </a:p>
        </p:txBody>
      </p:sp>
    </p:spTree>
    <p:extLst>
      <p:ext uri="{BB962C8B-B14F-4D97-AF65-F5344CB8AC3E}">
        <p14:creationId xmlns:p14="http://schemas.microsoft.com/office/powerpoint/2010/main" val="879086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3</a:t>
            </a:fld>
            <a:endParaRPr lang="en-US"/>
          </a:p>
        </p:txBody>
      </p:sp>
    </p:spTree>
    <p:extLst>
      <p:ext uri="{BB962C8B-B14F-4D97-AF65-F5344CB8AC3E}">
        <p14:creationId xmlns:p14="http://schemas.microsoft.com/office/powerpoint/2010/main" val="1101160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61FB29-0939-6746-B4A0-FA9C1249ECE9}" type="slidenum">
              <a:rPr lang="en-US" smtClean="0"/>
              <a:t>7</a:t>
            </a:fld>
            <a:endParaRPr lang="en-US"/>
          </a:p>
        </p:txBody>
      </p:sp>
    </p:spTree>
    <p:extLst>
      <p:ext uri="{BB962C8B-B14F-4D97-AF65-F5344CB8AC3E}">
        <p14:creationId xmlns:p14="http://schemas.microsoft.com/office/powerpoint/2010/main" val="890081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8</a:t>
            </a:fld>
            <a:endParaRPr lang="en-US"/>
          </a:p>
        </p:txBody>
      </p:sp>
    </p:spTree>
    <p:extLst>
      <p:ext uri="{BB962C8B-B14F-4D97-AF65-F5344CB8AC3E}">
        <p14:creationId xmlns:p14="http://schemas.microsoft.com/office/powerpoint/2010/main" val="215110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25</a:t>
            </a:fld>
            <a:endParaRPr lang="en-US"/>
          </a:p>
        </p:txBody>
      </p:sp>
    </p:spTree>
    <p:extLst>
      <p:ext uri="{BB962C8B-B14F-4D97-AF65-F5344CB8AC3E}">
        <p14:creationId xmlns:p14="http://schemas.microsoft.com/office/powerpoint/2010/main" val="803052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26</a:t>
            </a:fld>
            <a:endParaRPr lang="en-US"/>
          </a:p>
        </p:txBody>
      </p:sp>
    </p:spTree>
    <p:extLst>
      <p:ext uri="{BB962C8B-B14F-4D97-AF65-F5344CB8AC3E}">
        <p14:creationId xmlns:p14="http://schemas.microsoft.com/office/powerpoint/2010/main" val="1754712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27</a:t>
            </a:fld>
            <a:endParaRPr lang="en-US"/>
          </a:p>
        </p:txBody>
      </p:sp>
    </p:spTree>
    <p:extLst>
      <p:ext uri="{BB962C8B-B14F-4D97-AF65-F5344CB8AC3E}">
        <p14:creationId xmlns:p14="http://schemas.microsoft.com/office/powerpoint/2010/main" val="1106551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28</a:t>
            </a:fld>
            <a:endParaRPr lang="en-US"/>
          </a:p>
        </p:txBody>
      </p:sp>
    </p:spTree>
    <p:extLst>
      <p:ext uri="{BB962C8B-B14F-4D97-AF65-F5344CB8AC3E}">
        <p14:creationId xmlns:p14="http://schemas.microsoft.com/office/powerpoint/2010/main" val="1684449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29</a:t>
            </a:fld>
            <a:endParaRPr lang="en-US"/>
          </a:p>
        </p:txBody>
      </p:sp>
    </p:spTree>
    <p:extLst>
      <p:ext uri="{BB962C8B-B14F-4D97-AF65-F5344CB8AC3E}">
        <p14:creationId xmlns:p14="http://schemas.microsoft.com/office/powerpoint/2010/main" val="19629954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whitecoatinvestor.com/"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85B13C-33F5-55EE-E080-E7ED3EC00AA1}"/>
              </a:ext>
            </a:extLst>
          </p:cNvPr>
          <p:cNvPicPr>
            <a:picLocks noChangeAspect="1"/>
          </p:cNvPicPr>
          <p:nvPr userDrawn="1"/>
        </p:nvPicPr>
        <p:blipFill>
          <a:blip r:embed="rId2"/>
          <a:stretch>
            <a:fillRect/>
          </a:stretch>
        </p:blipFill>
        <p:spPr>
          <a:xfrm>
            <a:off x="0" y="0"/>
            <a:ext cx="12192000" cy="6858000"/>
          </a:xfrm>
          <a:prstGeom prst="rect">
            <a:avLst/>
          </a:prstGeom>
        </p:spPr>
      </p:pic>
      <p:cxnSp>
        <p:nvCxnSpPr>
          <p:cNvPr id="7" name="Straight Connector 6">
            <a:extLst>
              <a:ext uri="{FF2B5EF4-FFF2-40B4-BE49-F238E27FC236}">
                <a16:creationId xmlns:a16="http://schemas.microsoft.com/office/drawing/2014/main" id="{928F86E1-4F46-EB3C-E4E2-3747F3FEB025}"/>
              </a:ext>
            </a:extLst>
          </p:cNvPr>
          <p:cNvCxnSpPr>
            <a:cxnSpLocks/>
          </p:cNvCxnSpPr>
          <p:nvPr userDrawn="1"/>
        </p:nvCxnSpPr>
        <p:spPr>
          <a:xfrm>
            <a:off x="775251" y="2345635"/>
            <a:ext cx="0" cy="2594113"/>
          </a:xfrm>
          <a:prstGeom prst="line">
            <a:avLst/>
          </a:prstGeom>
          <a:ln w="57150">
            <a:solidFill>
              <a:srgbClr val="8DC5D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F555E21-A5A2-6C87-7E90-63E600088D1D}"/>
              </a:ext>
            </a:extLst>
          </p:cNvPr>
          <p:cNvPicPr>
            <a:picLocks noChangeAspect="1"/>
          </p:cNvPicPr>
          <p:nvPr userDrawn="1"/>
        </p:nvPicPr>
        <p:blipFill>
          <a:blip r:embed="rId3"/>
          <a:stretch>
            <a:fillRect/>
          </a:stretch>
        </p:blipFill>
        <p:spPr>
          <a:xfrm>
            <a:off x="775252" y="6090057"/>
            <a:ext cx="3905032" cy="244542"/>
          </a:xfrm>
          <a:prstGeom prst="rect">
            <a:avLst/>
          </a:prstGeom>
        </p:spPr>
      </p:pic>
      <p:sp>
        <p:nvSpPr>
          <p:cNvPr id="12" name="TextBox 11">
            <a:extLst>
              <a:ext uri="{FF2B5EF4-FFF2-40B4-BE49-F238E27FC236}">
                <a16:creationId xmlns:a16="http://schemas.microsoft.com/office/drawing/2014/main" id="{74C3A88B-BF9C-E1DE-FEC0-09195A060226}"/>
              </a:ext>
            </a:extLst>
          </p:cNvPr>
          <p:cNvSpPr txBox="1"/>
          <p:nvPr userDrawn="1"/>
        </p:nvSpPr>
        <p:spPr>
          <a:xfrm>
            <a:off x="894525" y="2273443"/>
            <a:ext cx="9773475" cy="1938992"/>
          </a:xfrm>
          <a:prstGeom prst="rect">
            <a:avLst/>
          </a:prstGeom>
          <a:noFill/>
        </p:spPr>
        <p:txBody>
          <a:bodyPr wrap="square" rtlCol="0">
            <a:spAutoFit/>
          </a:bodyPr>
          <a:lstStyle/>
          <a:p>
            <a:pPr>
              <a:lnSpc>
                <a:spcPts val="7240"/>
              </a:lnSpc>
            </a:pPr>
            <a:r>
              <a:rPr lang="en-US" sz="7200" b="1" i="0" dirty="0">
                <a:solidFill>
                  <a:schemeClr val="bg2"/>
                </a:solidFill>
                <a:effectLst/>
                <a:latin typeface="Arial" panose="020B0604020202020204" pitchFamily="34" charset="0"/>
                <a:cs typeface="Arial" panose="020B0604020202020204" pitchFamily="34" charset="0"/>
              </a:rPr>
              <a:t>Financial Basics </a:t>
            </a:r>
          </a:p>
          <a:p>
            <a:pPr>
              <a:lnSpc>
                <a:spcPts val="7240"/>
              </a:lnSpc>
            </a:pPr>
            <a:r>
              <a:rPr lang="en-US" sz="7200" b="1" i="0" dirty="0">
                <a:solidFill>
                  <a:schemeClr val="bg2"/>
                </a:solidFill>
                <a:effectLst/>
                <a:latin typeface="Arial" panose="020B0604020202020204" pitchFamily="34" charset="0"/>
                <a:cs typeface="Arial" panose="020B0604020202020204" pitchFamily="34" charset="0"/>
              </a:rPr>
              <a:t>for Residents</a:t>
            </a:r>
          </a:p>
        </p:txBody>
      </p:sp>
      <p:sp>
        <p:nvSpPr>
          <p:cNvPr id="13" name="TextBox 12">
            <a:extLst>
              <a:ext uri="{FF2B5EF4-FFF2-40B4-BE49-F238E27FC236}">
                <a16:creationId xmlns:a16="http://schemas.microsoft.com/office/drawing/2014/main" id="{572DF703-EE1E-9CA7-E065-E67350D26E6D}"/>
              </a:ext>
            </a:extLst>
          </p:cNvPr>
          <p:cNvSpPr txBox="1"/>
          <p:nvPr userDrawn="1"/>
        </p:nvSpPr>
        <p:spPr>
          <a:xfrm>
            <a:off x="894525" y="4200403"/>
            <a:ext cx="7142570" cy="1107996"/>
          </a:xfrm>
          <a:prstGeom prst="rect">
            <a:avLst/>
          </a:prstGeom>
          <a:noFill/>
        </p:spPr>
        <p:txBody>
          <a:bodyPr wrap="square" rtlCol="0">
            <a:spAutoFit/>
          </a:bodyPr>
          <a:lstStyle/>
          <a:p>
            <a:r>
              <a:rPr lang="en-US" sz="2400" b="0" i="0" dirty="0">
                <a:solidFill>
                  <a:srgbClr val="7CB9D2"/>
                </a:solidFill>
                <a:effectLst/>
                <a:latin typeface="Arial" panose="020B0604020202020204" pitchFamily="34" charset="0"/>
                <a:cs typeface="Arial" panose="020B0604020202020204" pitchFamily="34" charset="0"/>
              </a:rPr>
              <a:t>A Presentation Developed by </a:t>
            </a:r>
          </a:p>
          <a:p>
            <a:r>
              <a:rPr lang="en-US" sz="2400" b="0" i="0" dirty="0">
                <a:solidFill>
                  <a:srgbClr val="7CB9D2"/>
                </a:solidFill>
                <a:effectLst/>
                <a:latin typeface="Arial" panose="020B0604020202020204" pitchFamily="34" charset="0"/>
                <a:cs typeface="Arial" panose="020B0604020202020204" pitchFamily="34" charset="0"/>
              </a:rPr>
              <a:t>The White Coat Investor</a:t>
            </a:r>
          </a:p>
          <a:p>
            <a:endParaRPr lang="en-US" dirty="0"/>
          </a:p>
        </p:txBody>
      </p:sp>
    </p:spTree>
    <p:extLst>
      <p:ext uri="{BB962C8B-B14F-4D97-AF65-F5344CB8AC3E}">
        <p14:creationId xmlns:p14="http://schemas.microsoft.com/office/powerpoint/2010/main" val="4161145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82F4E-C646-49C3-8701-2BA8C3E6BB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BF3287-9681-4CBB-B148-C3344A7A2F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D5F2C0-9ABD-4A0B-AC05-333F7D1B981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72B76E75-2638-448F-BC0E-E83D7B9AE33C}"/>
              </a:ext>
            </a:extLst>
          </p:cNvPr>
          <p:cNvSpPr>
            <a:spLocks noGrp="1"/>
          </p:cNvSpPr>
          <p:nvPr>
            <p:ph type="ftr" sz="quarter" idx="11"/>
          </p:nvPr>
        </p:nvSpPr>
        <p:spPr>
          <a:xfrm>
            <a:off x="4038600" y="6356350"/>
            <a:ext cx="4114800" cy="365125"/>
          </a:xfrm>
          <a:prstGeom prst="rect">
            <a:avLst/>
          </a:prstGeom>
        </p:spPr>
        <p:txBody>
          <a:bodyPr/>
          <a:lstStyle/>
          <a:p>
            <a:r>
              <a:rPr lang="en-US"/>
              <a:t>The White Coat Investor</a:t>
            </a:r>
          </a:p>
        </p:txBody>
      </p:sp>
      <p:sp>
        <p:nvSpPr>
          <p:cNvPr id="6" name="Slide Number Placeholder 5">
            <a:extLst>
              <a:ext uri="{FF2B5EF4-FFF2-40B4-BE49-F238E27FC236}">
                <a16:creationId xmlns:a16="http://schemas.microsoft.com/office/drawing/2014/main" id="{D006B055-299E-4A6A-88CF-DD8C864B602A}"/>
              </a:ext>
            </a:extLst>
          </p:cNvPr>
          <p:cNvSpPr>
            <a:spLocks noGrp="1"/>
          </p:cNvSpPr>
          <p:nvPr>
            <p:ph type="sldNum" sz="quarter" idx="12"/>
          </p:nvPr>
        </p:nvSpPr>
        <p:spPr>
          <a:xfrm>
            <a:off x="8610600" y="6356350"/>
            <a:ext cx="2743200" cy="365125"/>
          </a:xfrm>
          <a:prstGeom prst="rect">
            <a:avLst/>
          </a:prstGeom>
        </p:spPr>
        <p:txBody>
          <a:bodyPr/>
          <a:lstStyle/>
          <a:p>
            <a:fld id="{14B562C5-E30C-FF4E-BC6E-3B75F8C4EB62}" type="slidenum">
              <a:rPr lang="en-US" smtClean="0"/>
              <a:t>‹#›</a:t>
            </a:fld>
            <a:endParaRPr lang="en-US"/>
          </a:p>
        </p:txBody>
      </p:sp>
    </p:spTree>
    <p:extLst>
      <p:ext uri="{BB962C8B-B14F-4D97-AF65-F5344CB8AC3E}">
        <p14:creationId xmlns:p14="http://schemas.microsoft.com/office/powerpoint/2010/main" val="4087231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1C1290-FCF4-49D3-A18E-8B16251D0A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BCED31-B0D2-40E1-83E8-8D7181D10A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73C075-280C-4E88-82FE-0739C1E29CC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C74D453E-A7A0-45F8-9A9D-E39049D98479}"/>
              </a:ext>
            </a:extLst>
          </p:cNvPr>
          <p:cNvSpPr>
            <a:spLocks noGrp="1"/>
          </p:cNvSpPr>
          <p:nvPr>
            <p:ph type="ftr" sz="quarter" idx="11"/>
          </p:nvPr>
        </p:nvSpPr>
        <p:spPr>
          <a:xfrm>
            <a:off x="4038600" y="6356350"/>
            <a:ext cx="4114800" cy="365125"/>
          </a:xfrm>
          <a:prstGeom prst="rect">
            <a:avLst/>
          </a:prstGeom>
        </p:spPr>
        <p:txBody>
          <a:bodyPr/>
          <a:lstStyle/>
          <a:p>
            <a:r>
              <a:rPr lang="en-US"/>
              <a:t>The White Coat Investor</a:t>
            </a:r>
          </a:p>
        </p:txBody>
      </p:sp>
      <p:sp>
        <p:nvSpPr>
          <p:cNvPr id="6" name="Slide Number Placeholder 5">
            <a:extLst>
              <a:ext uri="{FF2B5EF4-FFF2-40B4-BE49-F238E27FC236}">
                <a16:creationId xmlns:a16="http://schemas.microsoft.com/office/drawing/2014/main" id="{6B2B680B-27FD-4967-8216-8DD8ED9C069A}"/>
              </a:ext>
            </a:extLst>
          </p:cNvPr>
          <p:cNvSpPr>
            <a:spLocks noGrp="1"/>
          </p:cNvSpPr>
          <p:nvPr>
            <p:ph type="sldNum" sz="quarter" idx="12"/>
          </p:nvPr>
        </p:nvSpPr>
        <p:spPr>
          <a:xfrm>
            <a:off x="8610600" y="6356350"/>
            <a:ext cx="2743200" cy="365125"/>
          </a:xfrm>
          <a:prstGeom prst="rect">
            <a:avLst/>
          </a:prstGeom>
        </p:spPr>
        <p:txBody>
          <a:bodyPr/>
          <a:lstStyle/>
          <a:p>
            <a:fld id="{14B562C5-E30C-FF4E-BC6E-3B75F8C4EB62}" type="slidenum">
              <a:rPr lang="en-US" smtClean="0"/>
              <a:t>‹#›</a:t>
            </a:fld>
            <a:endParaRPr lang="en-US"/>
          </a:p>
        </p:txBody>
      </p:sp>
    </p:spTree>
    <p:extLst>
      <p:ext uri="{BB962C8B-B14F-4D97-AF65-F5344CB8AC3E}">
        <p14:creationId xmlns:p14="http://schemas.microsoft.com/office/powerpoint/2010/main" val="3926013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74F85-D67B-4D54-8B53-A1AF3EADD708}"/>
              </a:ext>
            </a:extLst>
          </p:cNvPr>
          <p:cNvSpPr>
            <a:spLocks noGrp="1"/>
          </p:cNvSpPr>
          <p:nvPr>
            <p:ph type="title"/>
          </p:nvPr>
        </p:nvSpPr>
        <p:spPr>
          <a:xfrm>
            <a:off x="467139" y="681038"/>
            <a:ext cx="11231218" cy="1595024"/>
          </a:xfrm>
        </p:spPr>
        <p:txBody>
          <a:bodyPr anchor="b"/>
          <a:lstStyle>
            <a:lvl1pPr>
              <a:defRPr b="1" i="0">
                <a:solidFill>
                  <a:srgbClr val="2F78BD"/>
                </a:solidFill>
                <a:latin typeface="Arial" panose="020B0604020202020204" pitchFamily="34" charset="0"/>
                <a:ea typeface="Helvetica Neue" panose="02000503000000020004" pitchFamily="2"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D5CDEF8-C12E-4735-8EDC-331B407488D6}"/>
              </a:ext>
            </a:extLst>
          </p:cNvPr>
          <p:cNvSpPr>
            <a:spLocks noGrp="1"/>
          </p:cNvSpPr>
          <p:nvPr>
            <p:ph idx="1"/>
          </p:nvPr>
        </p:nvSpPr>
        <p:spPr>
          <a:xfrm>
            <a:off x="467139" y="2395331"/>
            <a:ext cx="11231218" cy="3781632"/>
          </a:xfrm>
        </p:spPr>
        <p:txBody>
          <a:bodyPr>
            <a:noAutofit/>
          </a:bodyPr>
          <a:lstStyle>
            <a:lvl1pPr>
              <a:defRPr sz="2400" b="0" i="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1pPr>
            <a:lvl2pPr>
              <a:defRPr sz="2000" b="0" i="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2pPr>
            <a:lvl3pPr>
              <a:defRPr sz="2000" b="0" i="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3pPr>
            <a:lvl4pPr>
              <a:defRPr sz="1800" b="0" i="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4pPr>
            <a:lvl5pPr>
              <a:defRPr sz="1800" b="0" i="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D39A8DD7-E551-1555-ADEA-CE346D81CE80}"/>
              </a:ext>
            </a:extLst>
          </p:cNvPr>
          <p:cNvPicPr>
            <a:picLocks noChangeAspect="1"/>
          </p:cNvPicPr>
          <p:nvPr userDrawn="1"/>
        </p:nvPicPr>
        <p:blipFill rotWithShape="1">
          <a:blip r:embed="rId2"/>
          <a:srcRect t="16861"/>
          <a:stretch/>
        </p:blipFill>
        <p:spPr>
          <a:xfrm>
            <a:off x="0" y="6176962"/>
            <a:ext cx="12192000" cy="681037"/>
          </a:xfrm>
          <a:prstGeom prst="rect">
            <a:avLst/>
          </a:prstGeom>
        </p:spPr>
      </p:pic>
      <p:pic>
        <p:nvPicPr>
          <p:cNvPr id="8" name="Picture 7">
            <a:extLst>
              <a:ext uri="{FF2B5EF4-FFF2-40B4-BE49-F238E27FC236}">
                <a16:creationId xmlns:a16="http://schemas.microsoft.com/office/drawing/2014/main" id="{25E22C19-81D7-1F76-916F-F21F34563A2F}"/>
              </a:ext>
            </a:extLst>
          </p:cNvPr>
          <p:cNvPicPr>
            <a:picLocks noChangeAspect="1"/>
          </p:cNvPicPr>
          <p:nvPr userDrawn="1"/>
        </p:nvPicPr>
        <p:blipFill>
          <a:blip r:embed="rId3"/>
          <a:stretch>
            <a:fillRect/>
          </a:stretch>
        </p:blipFill>
        <p:spPr>
          <a:xfrm>
            <a:off x="8386011" y="6455053"/>
            <a:ext cx="3597442" cy="225280"/>
          </a:xfrm>
          <a:prstGeom prst="rect">
            <a:avLst/>
          </a:prstGeom>
        </p:spPr>
      </p:pic>
    </p:spTree>
    <p:extLst>
      <p:ext uri="{BB962C8B-B14F-4D97-AF65-F5344CB8AC3E}">
        <p14:creationId xmlns:p14="http://schemas.microsoft.com/office/powerpoint/2010/main" val="424890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D550F1-0718-2D01-92EA-13965C3C33B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373C6AC0-122D-7CC4-B5EF-B5E97CB827F9}"/>
              </a:ext>
            </a:extLst>
          </p:cNvPr>
          <p:cNvSpPr>
            <a:spLocks noGrp="1"/>
          </p:cNvSpPr>
          <p:nvPr>
            <p:ph type="ctrTitle" hasCustomPrompt="1"/>
          </p:nvPr>
        </p:nvSpPr>
        <p:spPr>
          <a:xfrm>
            <a:off x="906556" y="2207172"/>
            <a:ext cx="6396561" cy="3359484"/>
          </a:xfrm>
        </p:spPr>
        <p:txBody>
          <a:bodyPr anchor="t">
            <a:noAutofit/>
          </a:bodyPr>
          <a:lstStyle>
            <a:lvl1pPr algn="l">
              <a:lnSpc>
                <a:spcPts val="9740"/>
              </a:lnSpc>
              <a:defRPr sz="9600" b="1" i="0">
                <a:solidFill>
                  <a:schemeClr val="bg2"/>
                </a:solidFill>
                <a:latin typeface="Arial" panose="020B0604020202020204" pitchFamily="34" charset="0"/>
                <a:ea typeface="Helvetica Neue" panose="02000503000000020004" pitchFamily="2" charset="0"/>
                <a:cs typeface="Arial" panose="020B0604020202020204" pitchFamily="34" charset="0"/>
              </a:defRPr>
            </a:lvl1pPr>
          </a:lstStyle>
          <a:p>
            <a:r>
              <a:rPr lang="en-US" b="1" dirty="0">
                <a:solidFill>
                  <a:srgbClr val="FFFFFF"/>
                </a:solidFill>
                <a:effectLst/>
                <a:latin typeface="Helvetica Neue" panose="02000503000000020004" pitchFamily="2" charset="0"/>
              </a:rPr>
              <a:t>Financial</a:t>
            </a:r>
            <a:br>
              <a:rPr lang="en-US" b="1" dirty="0">
                <a:solidFill>
                  <a:srgbClr val="FFFFFF"/>
                </a:solidFill>
                <a:effectLst/>
                <a:latin typeface="Helvetica Neue" panose="02000503000000020004" pitchFamily="2" charset="0"/>
              </a:rPr>
            </a:br>
            <a:r>
              <a:rPr lang="en-US" b="1" dirty="0">
                <a:solidFill>
                  <a:srgbClr val="FFFFFF"/>
                </a:solidFill>
                <a:effectLst/>
                <a:latin typeface="Helvetica Neue" panose="02000503000000020004" pitchFamily="2" charset="0"/>
              </a:rPr>
              <a:t>Literacy</a:t>
            </a:r>
            <a:endParaRPr lang="en-US" dirty="0">
              <a:solidFill>
                <a:srgbClr val="FFFFFF"/>
              </a:solidFill>
              <a:effectLst/>
              <a:latin typeface="Helvetica Neue" panose="02000503000000020004" pitchFamily="2" charset="0"/>
            </a:endParaRPr>
          </a:p>
        </p:txBody>
      </p:sp>
      <p:cxnSp>
        <p:nvCxnSpPr>
          <p:cNvPr id="10" name="Straight Connector 9">
            <a:extLst>
              <a:ext uri="{FF2B5EF4-FFF2-40B4-BE49-F238E27FC236}">
                <a16:creationId xmlns:a16="http://schemas.microsoft.com/office/drawing/2014/main" id="{905A0037-29FB-1C81-F7BF-61C7836D1898}"/>
              </a:ext>
            </a:extLst>
          </p:cNvPr>
          <p:cNvCxnSpPr>
            <a:cxnSpLocks/>
          </p:cNvCxnSpPr>
          <p:nvPr userDrawn="1"/>
        </p:nvCxnSpPr>
        <p:spPr>
          <a:xfrm>
            <a:off x="775251" y="1908534"/>
            <a:ext cx="0" cy="2594113"/>
          </a:xfrm>
          <a:prstGeom prst="line">
            <a:avLst/>
          </a:prstGeom>
          <a:ln w="57150">
            <a:solidFill>
              <a:srgbClr val="8DC5DB"/>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05D05BE-3308-F068-C6F9-FD93C8D56477}"/>
              </a:ext>
            </a:extLst>
          </p:cNvPr>
          <p:cNvSpPr txBox="1">
            <a:spLocks/>
          </p:cNvSpPr>
          <p:nvPr userDrawn="1"/>
        </p:nvSpPr>
        <p:spPr>
          <a:xfrm>
            <a:off x="906558" y="1796908"/>
            <a:ext cx="6396559"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2400" b="1" i="0" dirty="0">
                <a:solidFill>
                  <a:srgbClr val="8DC5DB"/>
                </a:solidFill>
                <a:latin typeface="Helvetica Neue" panose="02000503000000020004" pitchFamily="2" charset="0"/>
                <a:ea typeface="Helvetica Neue" panose="02000503000000020004" pitchFamily="2" charset="0"/>
                <a:cs typeface="Helvetica Neue" panose="02000503000000020004" pitchFamily="2" charset="0"/>
              </a:rPr>
              <a:t>Financial Basics for Residents</a:t>
            </a:r>
          </a:p>
        </p:txBody>
      </p:sp>
      <p:pic>
        <p:nvPicPr>
          <p:cNvPr id="12" name="Picture 11">
            <a:extLst>
              <a:ext uri="{FF2B5EF4-FFF2-40B4-BE49-F238E27FC236}">
                <a16:creationId xmlns:a16="http://schemas.microsoft.com/office/drawing/2014/main" id="{00528CC9-9933-CAA2-BC9B-B3A9578BABA1}"/>
              </a:ext>
            </a:extLst>
          </p:cNvPr>
          <p:cNvPicPr>
            <a:picLocks noChangeAspect="1"/>
          </p:cNvPicPr>
          <p:nvPr userDrawn="1"/>
        </p:nvPicPr>
        <p:blipFill>
          <a:blip r:embed="rId3"/>
          <a:stretch>
            <a:fillRect/>
          </a:stretch>
        </p:blipFill>
        <p:spPr>
          <a:xfrm>
            <a:off x="775252" y="6090057"/>
            <a:ext cx="3905032" cy="244542"/>
          </a:xfrm>
          <a:prstGeom prst="rect">
            <a:avLst/>
          </a:prstGeom>
        </p:spPr>
      </p:pic>
    </p:spTree>
    <p:extLst>
      <p:ext uri="{BB962C8B-B14F-4D97-AF65-F5344CB8AC3E}">
        <p14:creationId xmlns:p14="http://schemas.microsoft.com/office/powerpoint/2010/main" val="2487382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5F15916-7FBF-41BD-8C39-3F4010B4648B}"/>
              </a:ext>
            </a:extLst>
          </p:cNvPr>
          <p:cNvSpPr>
            <a:spLocks noGrp="1"/>
          </p:cNvSpPr>
          <p:nvPr>
            <p:ph sz="half" idx="2"/>
          </p:nvPr>
        </p:nvSpPr>
        <p:spPr>
          <a:xfrm>
            <a:off x="5197642" y="1467853"/>
            <a:ext cx="6156158" cy="4709110"/>
          </a:xfrm>
        </p:spPr>
        <p:txBody>
          <a:bodyPr/>
          <a:lstStyle>
            <a:lvl1pPr>
              <a:defRPr b="0" i="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1pPr>
            <a:lvl2pPr>
              <a:defRPr b="0" i="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2pPr>
            <a:lvl3pPr>
              <a:defRPr b="0" i="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3pPr>
            <a:lvl4pPr>
              <a:defRPr b="0" i="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4pPr>
            <a:lvl5pPr>
              <a:defRPr b="0" i="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6CFEB5B3-D4BC-2340-470E-8EDF43BB2D5D}"/>
              </a:ext>
            </a:extLst>
          </p:cNvPr>
          <p:cNvPicPr>
            <a:picLocks noChangeAspect="1"/>
          </p:cNvPicPr>
          <p:nvPr userDrawn="1"/>
        </p:nvPicPr>
        <p:blipFill rotWithShape="1">
          <a:blip r:embed="rId2"/>
          <a:srcRect r="58355"/>
          <a:stretch/>
        </p:blipFill>
        <p:spPr>
          <a:xfrm>
            <a:off x="0" y="0"/>
            <a:ext cx="5077326" cy="6858000"/>
          </a:xfrm>
          <a:prstGeom prst="rect">
            <a:avLst/>
          </a:prstGeom>
        </p:spPr>
      </p:pic>
      <p:sp>
        <p:nvSpPr>
          <p:cNvPr id="2" name="Title 1">
            <a:extLst>
              <a:ext uri="{FF2B5EF4-FFF2-40B4-BE49-F238E27FC236}">
                <a16:creationId xmlns:a16="http://schemas.microsoft.com/office/drawing/2014/main" id="{9247F8C1-FA20-4386-BE0F-E62D0CF4624F}"/>
              </a:ext>
            </a:extLst>
          </p:cNvPr>
          <p:cNvSpPr>
            <a:spLocks noGrp="1"/>
          </p:cNvSpPr>
          <p:nvPr>
            <p:ph type="title" hasCustomPrompt="1"/>
          </p:nvPr>
        </p:nvSpPr>
        <p:spPr>
          <a:xfrm>
            <a:off x="838200" y="880394"/>
            <a:ext cx="4046621" cy="5097212"/>
          </a:xfrm>
        </p:spPr>
        <p:txBody>
          <a:bodyPr>
            <a:normAutofit/>
          </a:bodyPr>
          <a:lstStyle>
            <a:lvl1pPr>
              <a:defRPr sz="7200" b="1" i="0">
                <a:solidFill>
                  <a:schemeClr val="bg2"/>
                </a:solidFill>
                <a:latin typeface="Arial" panose="020B0604020202020204" pitchFamily="34" charset="0"/>
                <a:cs typeface="Arial" panose="020B0604020202020204" pitchFamily="34" charset="0"/>
              </a:defRPr>
            </a:lvl1pPr>
          </a:lstStyle>
          <a:p>
            <a:r>
              <a:rPr lang="en-US" dirty="0"/>
              <a:t>What </a:t>
            </a:r>
            <a:br>
              <a:rPr lang="en-US" dirty="0"/>
            </a:br>
            <a:r>
              <a:rPr lang="en-US" dirty="0"/>
              <a:t>We’ll </a:t>
            </a:r>
            <a:br>
              <a:rPr lang="en-US" dirty="0"/>
            </a:br>
            <a:r>
              <a:rPr lang="en-US" dirty="0"/>
              <a:t>Cover Today</a:t>
            </a:r>
          </a:p>
        </p:txBody>
      </p:sp>
      <p:cxnSp>
        <p:nvCxnSpPr>
          <p:cNvPr id="11" name="Straight Connector 10">
            <a:extLst>
              <a:ext uri="{FF2B5EF4-FFF2-40B4-BE49-F238E27FC236}">
                <a16:creationId xmlns:a16="http://schemas.microsoft.com/office/drawing/2014/main" id="{464FB77C-616D-40A1-93DF-28F53FFF8254}"/>
              </a:ext>
            </a:extLst>
          </p:cNvPr>
          <p:cNvCxnSpPr>
            <a:cxnSpLocks/>
          </p:cNvCxnSpPr>
          <p:nvPr userDrawn="1"/>
        </p:nvCxnSpPr>
        <p:spPr>
          <a:xfrm>
            <a:off x="775251" y="1600200"/>
            <a:ext cx="0" cy="3597442"/>
          </a:xfrm>
          <a:prstGeom prst="line">
            <a:avLst/>
          </a:prstGeom>
          <a:ln w="57150">
            <a:solidFill>
              <a:srgbClr val="8DC5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952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4857-FCA4-427C-A3DA-5FBE8DADE5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472AF2-D316-4C67-A816-7031368577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ADA8E4-2FF8-463A-9527-87D65CCEF1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B48CD9-0DBC-4FC8-82C3-7279408AC7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E3F113-7A47-44D9-A495-9262F0F0E3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C2DD4E-9713-44C2-98B8-7E004D816D2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8013B941-5195-4F9A-9674-50225A8B96B6}"/>
              </a:ext>
            </a:extLst>
          </p:cNvPr>
          <p:cNvSpPr>
            <a:spLocks noGrp="1"/>
          </p:cNvSpPr>
          <p:nvPr>
            <p:ph type="ftr" sz="quarter" idx="11"/>
          </p:nvPr>
        </p:nvSpPr>
        <p:spPr>
          <a:xfrm>
            <a:off x="4038600" y="6356350"/>
            <a:ext cx="4114800" cy="365125"/>
          </a:xfrm>
          <a:prstGeom prst="rect">
            <a:avLst/>
          </a:prstGeom>
        </p:spPr>
        <p:txBody>
          <a:bodyPr/>
          <a:lstStyle/>
          <a:p>
            <a:r>
              <a:rPr lang="en-US"/>
              <a:t>The White Coat Investor</a:t>
            </a:r>
          </a:p>
        </p:txBody>
      </p:sp>
      <p:sp>
        <p:nvSpPr>
          <p:cNvPr id="9" name="Slide Number Placeholder 8">
            <a:extLst>
              <a:ext uri="{FF2B5EF4-FFF2-40B4-BE49-F238E27FC236}">
                <a16:creationId xmlns:a16="http://schemas.microsoft.com/office/drawing/2014/main" id="{377974F8-768D-47AC-9E55-1B398EE5EC6F}"/>
              </a:ext>
            </a:extLst>
          </p:cNvPr>
          <p:cNvSpPr>
            <a:spLocks noGrp="1"/>
          </p:cNvSpPr>
          <p:nvPr>
            <p:ph type="sldNum" sz="quarter" idx="12"/>
          </p:nvPr>
        </p:nvSpPr>
        <p:spPr>
          <a:xfrm>
            <a:off x="8610600" y="6356350"/>
            <a:ext cx="2743200" cy="365125"/>
          </a:xfrm>
          <a:prstGeom prst="rect">
            <a:avLst/>
          </a:prstGeom>
        </p:spPr>
        <p:txBody>
          <a:bodyPr/>
          <a:lstStyle/>
          <a:p>
            <a:fld id="{14B562C5-E30C-FF4E-BC6E-3B75F8C4EB62}" type="slidenum">
              <a:rPr lang="en-US" smtClean="0"/>
              <a:t>‹#›</a:t>
            </a:fld>
            <a:endParaRPr lang="en-US"/>
          </a:p>
        </p:txBody>
      </p:sp>
    </p:spTree>
    <p:extLst>
      <p:ext uri="{BB962C8B-B14F-4D97-AF65-F5344CB8AC3E}">
        <p14:creationId xmlns:p14="http://schemas.microsoft.com/office/powerpoint/2010/main" val="2111029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C7142D-037B-9F8C-77E1-BE417B3C1F48}"/>
              </a:ext>
            </a:extLst>
          </p:cNvPr>
          <p:cNvPicPr>
            <a:picLocks noChangeAspect="1"/>
          </p:cNvPicPr>
          <p:nvPr userDrawn="1"/>
        </p:nvPicPr>
        <p:blipFill rotWithShape="1">
          <a:blip r:embed="rId2"/>
          <a:srcRect t="1" b="-2"/>
          <a:stretch/>
        </p:blipFill>
        <p:spPr>
          <a:xfrm>
            <a:off x="0" y="0"/>
            <a:ext cx="12192000" cy="6858000"/>
          </a:xfrm>
          <a:prstGeom prst="rect">
            <a:avLst/>
          </a:prstGeom>
        </p:spPr>
      </p:pic>
      <p:sp>
        <p:nvSpPr>
          <p:cNvPr id="8" name="Content Placeholder 2">
            <a:extLst>
              <a:ext uri="{FF2B5EF4-FFF2-40B4-BE49-F238E27FC236}">
                <a16:creationId xmlns:a16="http://schemas.microsoft.com/office/drawing/2014/main" id="{2C8B77FB-3D16-8240-E2BF-3DE362FD63D5}"/>
              </a:ext>
            </a:extLst>
          </p:cNvPr>
          <p:cNvSpPr>
            <a:spLocks noGrp="1"/>
          </p:cNvSpPr>
          <p:nvPr>
            <p:ph idx="1" hasCustomPrompt="1"/>
          </p:nvPr>
        </p:nvSpPr>
        <p:spPr>
          <a:xfrm>
            <a:off x="868017" y="3262490"/>
            <a:ext cx="10830340" cy="2914472"/>
          </a:xfrm>
        </p:spPr>
        <p:txBody>
          <a:bodyPr>
            <a:noAutofit/>
          </a:bodyPr>
          <a:lstStyle>
            <a:lvl1pPr>
              <a:defRPr sz="1600" b="0" i="0">
                <a:solidFill>
                  <a:schemeClr val="bg2"/>
                </a:solidFill>
                <a:latin typeface="Arial" panose="020B0604020202020204" pitchFamily="34" charset="0"/>
                <a:ea typeface="Helvetica Neue" panose="02000503000000020004" pitchFamily="2" charset="0"/>
                <a:cs typeface="Arial" panose="020B0604020202020204" pitchFamily="34" charset="0"/>
              </a:defRPr>
            </a:lvl1pPr>
            <a:lvl2pPr>
              <a:defRPr sz="1600" b="0" i="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2pPr>
            <a:lvl3pPr>
              <a:defRPr sz="1600" b="0" i="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3pPr>
            <a:lvl4pPr>
              <a:defRPr sz="1600" b="0" i="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4pPr>
            <a:lvl5pPr>
              <a:defRPr sz="1600" b="0" i="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5pPr>
          </a:lstStyle>
          <a:p>
            <a:pPr>
              <a:lnSpc>
                <a:spcPct val="100000"/>
              </a:lnSpc>
            </a:pPr>
            <a:r>
              <a:rPr lang="en-US" sz="1600" dirty="0"/>
              <a:t>These slides were developed by The White Coat Investor, LLC, not a financial advisor, accountant, or attorney. </a:t>
            </a:r>
          </a:p>
          <a:p>
            <a:pPr>
              <a:lnSpc>
                <a:spcPct val="100000"/>
              </a:lnSpc>
            </a:pPr>
            <a:r>
              <a:rPr lang="en-US" sz="1600" dirty="0"/>
              <a:t>The presenter probably isn’t a financial professional either. </a:t>
            </a:r>
          </a:p>
          <a:p>
            <a:pPr>
              <a:lnSpc>
                <a:spcPct val="100000"/>
              </a:lnSpc>
            </a:pPr>
            <a:r>
              <a:rPr lang="en-US" sz="1600" dirty="0"/>
              <a:t>As such, this presentation is for your information and entertainment only and does not constitute formal, personalized financial, accounting, or legal advice. </a:t>
            </a:r>
          </a:p>
          <a:p>
            <a:pPr>
              <a:lnSpc>
                <a:spcPct val="100000"/>
              </a:lnSpc>
            </a:pPr>
            <a:r>
              <a:rPr lang="en-US" sz="1600" dirty="0"/>
              <a:t>The presenter of these slides has not been approved, certified, or trained by The White Coat Investor, LLC. In addition, the presenter may have modified the slides prior to presenting them to you. The originals can be found at </a:t>
            </a:r>
            <a:r>
              <a:rPr lang="en-US" sz="1600" dirty="0">
                <a:hlinkClick r:id="rId3">
                  <a:extLst>
                    <a:ext uri="{A12FA001-AC4F-418D-AE19-62706E023703}">
                      <ahyp:hlinkClr xmlns:ahyp="http://schemas.microsoft.com/office/drawing/2018/hyperlinkcolor" val="tx"/>
                    </a:ext>
                  </a:extLst>
                </a:hlinkClick>
              </a:rPr>
              <a:t>https://www.whitecoatinvestor.com</a:t>
            </a:r>
            <a:endParaRPr lang="en-US" sz="1600" dirty="0"/>
          </a:p>
          <a:p>
            <a:pPr>
              <a:lnSpc>
                <a:spcPct val="100000"/>
              </a:lnSpc>
            </a:pPr>
            <a:r>
              <a:rPr lang="en-US" sz="1600" dirty="0"/>
              <a:t>The accuracy of any and all information in this presentation should be double-checked using a reputable source. </a:t>
            </a:r>
          </a:p>
        </p:txBody>
      </p:sp>
      <p:sp>
        <p:nvSpPr>
          <p:cNvPr id="9" name="TextBox 8">
            <a:extLst>
              <a:ext uri="{FF2B5EF4-FFF2-40B4-BE49-F238E27FC236}">
                <a16:creationId xmlns:a16="http://schemas.microsoft.com/office/drawing/2014/main" id="{ACBED166-BC9C-FDCE-340E-BA32557998C5}"/>
              </a:ext>
            </a:extLst>
          </p:cNvPr>
          <p:cNvSpPr txBox="1"/>
          <p:nvPr userDrawn="1"/>
        </p:nvSpPr>
        <p:spPr>
          <a:xfrm>
            <a:off x="868017" y="2062161"/>
            <a:ext cx="1123121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200" b="1" i="0" dirty="0">
                <a:solidFill>
                  <a:schemeClr val="bg2"/>
                </a:solidFill>
                <a:effectLst/>
                <a:latin typeface="Arial" panose="020B0604020202020204" pitchFamily="34" charset="0"/>
                <a:cs typeface="Arial" panose="020B0604020202020204" pitchFamily="34" charset="0"/>
              </a:rPr>
              <a:t>Disclaimer</a:t>
            </a:r>
          </a:p>
        </p:txBody>
      </p:sp>
      <p:pic>
        <p:nvPicPr>
          <p:cNvPr id="11" name="Picture 10">
            <a:extLst>
              <a:ext uri="{FF2B5EF4-FFF2-40B4-BE49-F238E27FC236}">
                <a16:creationId xmlns:a16="http://schemas.microsoft.com/office/drawing/2014/main" id="{8A99A786-7033-08B5-E1B0-82CF4AE7BAB9}"/>
              </a:ext>
            </a:extLst>
          </p:cNvPr>
          <p:cNvPicPr>
            <a:picLocks noChangeAspect="1"/>
          </p:cNvPicPr>
          <p:nvPr userDrawn="1"/>
        </p:nvPicPr>
        <p:blipFill>
          <a:blip r:embed="rId4"/>
          <a:stretch>
            <a:fillRect/>
          </a:stretch>
        </p:blipFill>
        <p:spPr>
          <a:xfrm>
            <a:off x="8386011" y="6455053"/>
            <a:ext cx="3597442" cy="225280"/>
          </a:xfrm>
          <a:prstGeom prst="rect">
            <a:avLst/>
          </a:prstGeom>
        </p:spPr>
      </p:pic>
      <p:cxnSp>
        <p:nvCxnSpPr>
          <p:cNvPr id="12" name="Straight Connector 11">
            <a:extLst>
              <a:ext uri="{FF2B5EF4-FFF2-40B4-BE49-F238E27FC236}">
                <a16:creationId xmlns:a16="http://schemas.microsoft.com/office/drawing/2014/main" id="{6164F9AE-DD34-9A3A-778A-DB6456BD7629}"/>
              </a:ext>
            </a:extLst>
          </p:cNvPr>
          <p:cNvCxnSpPr>
            <a:cxnSpLocks/>
          </p:cNvCxnSpPr>
          <p:nvPr userDrawn="1"/>
        </p:nvCxnSpPr>
        <p:spPr>
          <a:xfrm>
            <a:off x="775251" y="2345635"/>
            <a:ext cx="0" cy="3417491"/>
          </a:xfrm>
          <a:prstGeom prst="line">
            <a:avLst/>
          </a:prstGeom>
          <a:ln w="57150">
            <a:solidFill>
              <a:srgbClr val="8DC5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820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181556-4282-398E-1F62-C557FA5375E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313EEF16-6718-733B-DCEB-D306078FDADF}"/>
              </a:ext>
            </a:extLst>
          </p:cNvPr>
          <p:cNvSpPr>
            <a:spLocks noGrp="1"/>
          </p:cNvSpPr>
          <p:nvPr>
            <p:ph type="ctrTitle" hasCustomPrompt="1"/>
          </p:nvPr>
        </p:nvSpPr>
        <p:spPr>
          <a:xfrm>
            <a:off x="906556" y="1549281"/>
            <a:ext cx="10510187" cy="1205951"/>
          </a:xfrm>
        </p:spPr>
        <p:txBody>
          <a:bodyPr anchor="t">
            <a:noAutofit/>
          </a:bodyPr>
          <a:lstStyle>
            <a:lvl1pPr algn="l">
              <a:lnSpc>
                <a:spcPts val="9740"/>
              </a:lnSpc>
              <a:defRPr sz="9600" b="1" i="0">
                <a:solidFill>
                  <a:schemeClr val="bg2"/>
                </a:solidFill>
                <a:latin typeface="Arial" panose="020B0604020202020204" pitchFamily="34" charset="0"/>
                <a:ea typeface="Helvetica Neue" panose="02000503000000020004" pitchFamily="2" charset="0"/>
                <a:cs typeface="Arial" panose="020B0604020202020204" pitchFamily="34" charset="0"/>
              </a:defRPr>
            </a:lvl1pPr>
          </a:lstStyle>
          <a:p>
            <a:r>
              <a:rPr lang="en-US" b="1" dirty="0">
                <a:solidFill>
                  <a:srgbClr val="FFFFFF"/>
                </a:solidFill>
                <a:effectLst/>
                <a:latin typeface="Helvetica Neue" panose="02000503000000020004" pitchFamily="2" charset="0"/>
              </a:rPr>
              <a:t>What We Learned</a:t>
            </a:r>
            <a:endParaRPr lang="en-US" dirty="0">
              <a:solidFill>
                <a:srgbClr val="FFFFFF"/>
              </a:solidFill>
              <a:effectLst/>
              <a:latin typeface="Helvetica Neue" panose="02000503000000020004" pitchFamily="2" charset="0"/>
            </a:endParaRPr>
          </a:p>
        </p:txBody>
      </p:sp>
      <p:sp>
        <p:nvSpPr>
          <p:cNvPr id="7" name="Title 1">
            <a:extLst>
              <a:ext uri="{FF2B5EF4-FFF2-40B4-BE49-F238E27FC236}">
                <a16:creationId xmlns:a16="http://schemas.microsoft.com/office/drawing/2014/main" id="{5E5E9526-462B-3C9E-019F-BBE67539D17E}"/>
              </a:ext>
            </a:extLst>
          </p:cNvPr>
          <p:cNvSpPr txBox="1">
            <a:spLocks/>
          </p:cNvSpPr>
          <p:nvPr userDrawn="1"/>
        </p:nvSpPr>
        <p:spPr>
          <a:xfrm>
            <a:off x="906558" y="1033406"/>
            <a:ext cx="6396559"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2400" b="1" i="0" dirty="0">
                <a:solidFill>
                  <a:srgbClr val="8DC5DB"/>
                </a:solidFill>
                <a:latin typeface="Helvetica Neue" panose="02000503000000020004" pitchFamily="2" charset="0"/>
                <a:ea typeface="Helvetica Neue" panose="02000503000000020004" pitchFamily="2" charset="0"/>
                <a:cs typeface="Helvetica Neue" panose="02000503000000020004" pitchFamily="2" charset="0"/>
              </a:rPr>
              <a:t>Financial Basics for Residents</a:t>
            </a:r>
          </a:p>
        </p:txBody>
      </p:sp>
    </p:spTree>
    <p:extLst>
      <p:ext uri="{BB962C8B-B14F-4D97-AF65-F5344CB8AC3E}">
        <p14:creationId xmlns:p14="http://schemas.microsoft.com/office/powerpoint/2010/main" val="1937885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4369E6-46E5-B47E-83CD-6488E36E195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23091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5F583-1780-4BAF-9B64-C5AC909CC6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C9082F-1C00-418E-9441-25916AC104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E03D6A-FCBC-4ABD-82C0-157C4128EB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7E8858-F4E4-4801-8C95-2BD994B2487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92EF6D46-D632-4A31-842C-F267CF22B668}"/>
              </a:ext>
            </a:extLst>
          </p:cNvPr>
          <p:cNvSpPr>
            <a:spLocks noGrp="1"/>
          </p:cNvSpPr>
          <p:nvPr>
            <p:ph type="ftr" sz="quarter" idx="11"/>
          </p:nvPr>
        </p:nvSpPr>
        <p:spPr>
          <a:xfrm>
            <a:off x="4038600" y="6356350"/>
            <a:ext cx="4114800" cy="365125"/>
          </a:xfrm>
          <a:prstGeom prst="rect">
            <a:avLst/>
          </a:prstGeom>
        </p:spPr>
        <p:txBody>
          <a:bodyPr/>
          <a:lstStyle/>
          <a:p>
            <a:r>
              <a:rPr lang="en-US"/>
              <a:t>The White Coat Investor</a:t>
            </a:r>
          </a:p>
        </p:txBody>
      </p:sp>
      <p:sp>
        <p:nvSpPr>
          <p:cNvPr id="7" name="Slide Number Placeholder 6">
            <a:extLst>
              <a:ext uri="{FF2B5EF4-FFF2-40B4-BE49-F238E27FC236}">
                <a16:creationId xmlns:a16="http://schemas.microsoft.com/office/drawing/2014/main" id="{CC8BE17C-0846-492E-88F7-3A5E7EB0607A}"/>
              </a:ext>
            </a:extLst>
          </p:cNvPr>
          <p:cNvSpPr>
            <a:spLocks noGrp="1"/>
          </p:cNvSpPr>
          <p:nvPr>
            <p:ph type="sldNum" sz="quarter" idx="12"/>
          </p:nvPr>
        </p:nvSpPr>
        <p:spPr>
          <a:xfrm>
            <a:off x="8610600" y="6356350"/>
            <a:ext cx="2743200" cy="365125"/>
          </a:xfrm>
          <a:prstGeom prst="rect">
            <a:avLst/>
          </a:prstGeom>
        </p:spPr>
        <p:txBody>
          <a:bodyPr/>
          <a:lstStyle/>
          <a:p>
            <a:fld id="{14B562C5-E30C-FF4E-BC6E-3B75F8C4EB62}" type="slidenum">
              <a:rPr lang="en-US" smtClean="0"/>
              <a:t>‹#›</a:t>
            </a:fld>
            <a:endParaRPr lang="en-US"/>
          </a:p>
        </p:txBody>
      </p:sp>
    </p:spTree>
    <p:extLst>
      <p:ext uri="{BB962C8B-B14F-4D97-AF65-F5344CB8AC3E}">
        <p14:creationId xmlns:p14="http://schemas.microsoft.com/office/powerpoint/2010/main" val="3599844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2AE610-FF52-485A-BF3A-051122E723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BDC89A-D4A2-479F-A68D-0A069634A0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957247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sldNum="0" hdr="0" ftr="0" dt="0"/>
  <p:txStyles>
    <p:titleStyle>
      <a:lvl1pPr algn="l" defTabSz="914400" rtl="0" eaLnBrk="1" latinLnBrk="0" hangingPunct="1">
        <a:lnSpc>
          <a:spcPct val="90000"/>
        </a:lnSpc>
        <a:spcBef>
          <a:spcPct val="0"/>
        </a:spcBef>
        <a:buNone/>
        <a:defRPr sz="4400" b="1" i="0" kern="1200">
          <a:solidFill>
            <a:srgbClr val="2F78BD"/>
          </a:solidFill>
          <a:latin typeface="Arial" panose="020B0604020202020204" pitchFamily="34" charset="0"/>
          <a:ea typeface="Helvetica Neue" panose="02000503000000020004" pitchFamily="2"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System Font Regular"/>
        <a:buChar char="-"/>
        <a:defRPr sz="24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System Font Regular"/>
        <a:buChar char="-"/>
        <a:defRPr sz="20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System Font Regular"/>
        <a:buChar char="-"/>
        <a:defRPr sz="18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System Font Regular"/>
        <a:buChar char="-"/>
        <a:defRPr sz="18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whitecoatinvestor.com/"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92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Student Loan Burdens Worsen</a:t>
            </a:r>
          </a:p>
        </p:txBody>
      </p:sp>
      <p:sp>
        <p:nvSpPr>
          <p:cNvPr id="3" name="Content Placeholder 2"/>
          <p:cNvSpPr>
            <a:spLocks noGrp="1"/>
          </p:cNvSpPr>
          <p:nvPr>
            <p:ph idx="1"/>
          </p:nvPr>
        </p:nvSpPr>
        <p:spPr/>
        <p:txBody>
          <a:bodyPr>
            <a:normAutofit/>
          </a:bodyPr>
          <a:lstStyle/>
          <a:p>
            <a:r>
              <a:rPr lang="en-US" sz="2400" dirty="0"/>
              <a:t>Mean debt in 1999 ~$122K (</a:t>
            </a:r>
            <a:r>
              <a:rPr lang="en-US" dirty="0"/>
              <a:t>i</a:t>
            </a:r>
            <a:r>
              <a:rPr lang="en-US" sz="2400" dirty="0"/>
              <a:t>nflation-adjusted) </a:t>
            </a:r>
          </a:p>
          <a:p>
            <a:r>
              <a:rPr lang="en-US" sz="2400" dirty="0"/>
              <a:t>Mean educational debt in 2020</a:t>
            </a:r>
          </a:p>
          <a:p>
            <a:pPr lvl="1">
              <a:spcBef>
                <a:spcPts val="1200"/>
              </a:spcBef>
            </a:pPr>
            <a:r>
              <a:rPr lang="en-US" dirty="0"/>
              <a:t>$260K for DOs</a:t>
            </a:r>
          </a:p>
          <a:p>
            <a:pPr lvl="1"/>
            <a:r>
              <a:rPr lang="en-US" dirty="0"/>
              <a:t>$205K for MDs</a:t>
            </a:r>
          </a:p>
          <a:p>
            <a:pPr lvl="1"/>
            <a:r>
              <a:rPr lang="en-US" dirty="0"/>
              <a:t>½ of indebted docs have more</a:t>
            </a:r>
          </a:p>
          <a:p>
            <a:pPr lvl="1"/>
            <a:r>
              <a:rPr lang="en-US" dirty="0"/>
              <a:t>$300K-$450K is becoming more common </a:t>
            </a:r>
          </a:p>
          <a:p>
            <a:r>
              <a:rPr lang="en-US" sz="2400" dirty="0"/>
              <a:t>Government won’t refinance them when rates fall</a:t>
            </a:r>
          </a:p>
          <a:p>
            <a:r>
              <a:rPr lang="en-US" sz="2400" dirty="0"/>
              <a:t>Current resident loans? 5.4%-10%</a:t>
            </a:r>
          </a:p>
        </p:txBody>
      </p:sp>
      <p:sp>
        <p:nvSpPr>
          <p:cNvPr id="4" name="Title 1">
            <a:extLst>
              <a:ext uri="{FF2B5EF4-FFF2-40B4-BE49-F238E27FC236}">
                <a16:creationId xmlns:a16="http://schemas.microsoft.com/office/drawing/2014/main" id="{85AFE98A-9695-EF93-6DE6-4FBEE0CEBD28}"/>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Student Loan Management</a:t>
            </a:r>
          </a:p>
        </p:txBody>
      </p:sp>
    </p:spTree>
    <p:extLst>
      <p:ext uri="{BB962C8B-B14F-4D97-AF65-F5344CB8AC3E}">
        <p14:creationId xmlns:p14="http://schemas.microsoft.com/office/powerpoint/2010/main" val="1342086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Bad Can It Be?</a:t>
            </a:r>
          </a:p>
        </p:txBody>
      </p:sp>
      <p:sp>
        <p:nvSpPr>
          <p:cNvPr id="3" name="Content Placeholder 2"/>
          <p:cNvSpPr>
            <a:spLocks noGrp="1"/>
          </p:cNvSpPr>
          <p:nvPr>
            <p:ph idx="1"/>
          </p:nvPr>
        </p:nvSpPr>
        <p:spPr/>
        <p:txBody>
          <a:bodyPr>
            <a:normAutofit/>
          </a:bodyPr>
          <a:lstStyle/>
          <a:p>
            <a:r>
              <a:rPr lang="en-US" sz="2400" dirty="0"/>
              <a:t>Monthly payment on $400K at 7.5% = ~$4,900 per month for 10 years</a:t>
            </a:r>
          </a:p>
          <a:p>
            <a:r>
              <a:rPr lang="en-US" sz="2400" dirty="0"/>
              <a:t>If gross income = $210K and net income = $161K, $4,900 per month is 37% of net income</a:t>
            </a:r>
          </a:p>
          <a:p>
            <a:r>
              <a:rPr lang="en-US" sz="2400" dirty="0"/>
              <a:t>It’s only getting worse</a:t>
            </a:r>
          </a:p>
        </p:txBody>
      </p:sp>
      <p:sp>
        <p:nvSpPr>
          <p:cNvPr id="4" name="Title 1">
            <a:extLst>
              <a:ext uri="{FF2B5EF4-FFF2-40B4-BE49-F238E27FC236}">
                <a16:creationId xmlns:a16="http://schemas.microsoft.com/office/drawing/2014/main" id="{3F1B5CF7-4850-3503-6215-79E9CF1C3636}"/>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Student Loan Management</a:t>
            </a:r>
          </a:p>
        </p:txBody>
      </p:sp>
    </p:spTree>
    <p:extLst>
      <p:ext uri="{BB962C8B-B14F-4D97-AF65-F5344CB8AC3E}">
        <p14:creationId xmlns:p14="http://schemas.microsoft.com/office/powerpoint/2010/main" val="1429615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We’re from the Government and We’re Here to Help</a:t>
            </a:r>
          </a:p>
        </p:txBody>
      </p:sp>
      <p:sp>
        <p:nvSpPr>
          <p:cNvPr id="12" name="Title 1">
            <a:extLst>
              <a:ext uri="{FF2B5EF4-FFF2-40B4-BE49-F238E27FC236}">
                <a16:creationId xmlns:a16="http://schemas.microsoft.com/office/drawing/2014/main" id="{F231A03F-165A-13BB-E457-B6A5EA141AF4}"/>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Student Loan Management</a:t>
            </a:r>
          </a:p>
        </p:txBody>
      </p:sp>
      <p:sp>
        <p:nvSpPr>
          <p:cNvPr id="7" name="Content Placeholder 2">
            <a:extLst>
              <a:ext uri="{FF2B5EF4-FFF2-40B4-BE49-F238E27FC236}">
                <a16:creationId xmlns:a16="http://schemas.microsoft.com/office/drawing/2014/main" id="{1E6769A1-1B42-E666-8EA7-F279DEB0A027}"/>
              </a:ext>
            </a:extLst>
          </p:cNvPr>
          <p:cNvSpPr>
            <a:spLocks noGrp="1"/>
          </p:cNvSpPr>
          <p:nvPr>
            <p:ph idx="1"/>
          </p:nvPr>
        </p:nvSpPr>
        <p:spPr>
          <a:xfrm>
            <a:off x="467139" y="2395331"/>
            <a:ext cx="11231218" cy="3781632"/>
          </a:xfrm>
        </p:spPr>
        <p:txBody>
          <a:bodyPr/>
          <a:lstStyle/>
          <a:p>
            <a:r>
              <a:rPr lang="en-US" dirty="0"/>
              <a:t>ICR</a:t>
            </a:r>
          </a:p>
          <a:p>
            <a:r>
              <a:rPr lang="en-US" dirty="0"/>
              <a:t>IBR</a:t>
            </a:r>
          </a:p>
          <a:p>
            <a:r>
              <a:rPr lang="en-US" dirty="0"/>
              <a:t>PAYE</a:t>
            </a:r>
          </a:p>
          <a:p>
            <a:r>
              <a:rPr lang="en-US" dirty="0"/>
              <a:t>REPAYE</a:t>
            </a:r>
          </a:p>
          <a:p>
            <a:r>
              <a:rPr lang="en-US" dirty="0"/>
              <a:t>PSLF</a:t>
            </a:r>
          </a:p>
          <a:p>
            <a:r>
              <a:rPr lang="en-US" dirty="0"/>
              <a:t>If you have federal loans, you need to become or hire an expert in these programs</a:t>
            </a:r>
          </a:p>
          <a:p>
            <a:endParaRPr lang="en-US" dirty="0"/>
          </a:p>
          <a:p>
            <a:endParaRPr lang="en-US" dirty="0"/>
          </a:p>
        </p:txBody>
      </p:sp>
    </p:spTree>
    <p:extLst>
      <p:ext uri="{BB962C8B-B14F-4D97-AF65-F5344CB8AC3E}">
        <p14:creationId xmlns:p14="http://schemas.microsoft.com/office/powerpoint/2010/main" val="1504413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231" y="639027"/>
            <a:ext cx="11336325" cy="1325563"/>
          </a:xfrm>
        </p:spPr>
        <p:txBody>
          <a:bodyPr>
            <a:normAutofit/>
          </a:bodyPr>
          <a:lstStyle/>
          <a:p>
            <a:r>
              <a:rPr lang="en-US" dirty="0"/>
              <a:t>The Income Based Repayment Programs</a:t>
            </a:r>
          </a:p>
        </p:txBody>
      </p:sp>
      <p:graphicFrame>
        <p:nvGraphicFramePr>
          <p:cNvPr id="3" name="Table 2"/>
          <p:cNvGraphicFramePr>
            <a:graphicFrameLocks noGrp="1"/>
          </p:cNvGraphicFramePr>
          <p:nvPr>
            <p:extLst>
              <p:ext uri="{D42A27DB-BD31-4B8C-83A1-F6EECF244321}">
                <p14:modId xmlns:p14="http://schemas.microsoft.com/office/powerpoint/2010/main" val="117446499"/>
              </p:ext>
            </p:extLst>
          </p:nvPr>
        </p:nvGraphicFramePr>
        <p:xfrm>
          <a:off x="952496" y="2094824"/>
          <a:ext cx="10287008" cy="3594604"/>
        </p:xfrm>
        <a:graphic>
          <a:graphicData uri="http://schemas.openxmlformats.org/drawingml/2006/table">
            <a:tbl>
              <a:tblPr/>
              <a:tblGrid>
                <a:gridCol w="1084812">
                  <a:extLst>
                    <a:ext uri="{9D8B030D-6E8A-4147-A177-3AD203B41FA5}">
                      <a16:colId xmlns:a16="http://schemas.microsoft.com/office/drawing/2014/main" val="20000"/>
                    </a:ext>
                  </a:extLst>
                </a:gridCol>
                <a:gridCol w="1084812">
                  <a:extLst>
                    <a:ext uri="{9D8B030D-6E8A-4147-A177-3AD203B41FA5}">
                      <a16:colId xmlns:a16="http://schemas.microsoft.com/office/drawing/2014/main" val="20001"/>
                    </a:ext>
                  </a:extLst>
                </a:gridCol>
                <a:gridCol w="1783081">
                  <a:extLst>
                    <a:ext uri="{9D8B030D-6E8A-4147-A177-3AD203B41FA5}">
                      <a16:colId xmlns:a16="http://schemas.microsoft.com/office/drawing/2014/main" val="20002"/>
                    </a:ext>
                  </a:extLst>
                </a:gridCol>
                <a:gridCol w="1628727">
                  <a:extLst>
                    <a:ext uri="{9D8B030D-6E8A-4147-A177-3AD203B41FA5}">
                      <a16:colId xmlns:a16="http://schemas.microsoft.com/office/drawing/2014/main" val="20003"/>
                    </a:ext>
                  </a:extLst>
                </a:gridCol>
                <a:gridCol w="1258645">
                  <a:extLst>
                    <a:ext uri="{9D8B030D-6E8A-4147-A177-3AD203B41FA5}">
                      <a16:colId xmlns:a16="http://schemas.microsoft.com/office/drawing/2014/main" val="20004"/>
                    </a:ext>
                  </a:extLst>
                </a:gridCol>
                <a:gridCol w="1065007">
                  <a:extLst>
                    <a:ext uri="{9D8B030D-6E8A-4147-A177-3AD203B41FA5}">
                      <a16:colId xmlns:a16="http://schemas.microsoft.com/office/drawing/2014/main" val="20005"/>
                    </a:ext>
                  </a:extLst>
                </a:gridCol>
                <a:gridCol w="1297112">
                  <a:extLst>
                    <a:ext uri="{9D8B030D-6E8A-4147-A177-3AD203B41FA5}">
                      <a16:colId xmlns:a16="http://schemas.microsoft.com/office/drawing/2014/main" val="20006"/>
                    </a:ext>
                  </a:extLst>
                </a:gridCol>
                <a:gridCol w="1084812">
                  <a:extLst>
                    <a:ext uri="{9D8B030D-6E8A-4147-A177-3AD203B41FA5}">
                      <a16:colId xmlns:a16="http://schemas.microsoft.com/office/drawing/2014/main" val="20007"/>
                    </a:ext>
                  </a:extLst>
                </a:gridCol>
              </a:tblGrid>
              <a:tr h="616934">
                <a:tc>
                  <a:txBody>
                    <a:bodyPr/>
                    <a:lstStyle/>
                    <a:p>
                      <a:pPr algn="ctr" fontAlgn="b"/>
                      <a:r>
                        <a:rPr lang="en-US" sz="2000" b="1"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 People</a:t>
                      </a:r>
                    </a:p>
                  </a:txBody>
                  <a:tcPr marL="12700" marR="12700" marT="12700" marB="0" anchor="b">
                    <a:lnL>
                      <a:noFill/>
                    </a:lnL>
                    <a:lnR>
                      <a:noFill/>
                    </a:lnR>
                    <a:lnT>
                      <a:noFill/>
                    </a:lnT>
                    <a:lnB>
                      <a:noFill/>
                    </a:lnB>
                    <a:noFill/>
                  </a:tcPr>
                </a:tc>
                <a:tc>
                  <a:txBody>
                    <a:bodyPr/>
                    <a:lstStyle/>
                    <a:p>
                      <a:pPr algn="ctr" fontAlgn="b"/>
                      <a:r>
                        <a:rPr lang="en-US" sz="2000" b="1"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Poverty Line</a:t>
                      </a:r>
                    </a:p>
                  </a:txBody>
                  <a:tcPr marL="12700" marR="12700" marT="12700" marB="0" anchor="b">
                    <a:lnL>
                      <a:noFill/>
                    </a:lnL>
                    <a:lnR>
                      <a:noFill/>
                    </a:lnR>
                    <a:lnT>
                      <a:noFill/>
                    </a:lnT>
                    <a:lnB>
                      <a:noFill/>
                    </a:lnB>
                    <a:noFill/>
                  </a:tcPr>
                </a:tc>
                <a:tc>
                  <a:txBody>
                    <a:bodyPr/>
                    <a:lstStyle/>
                    <a:p>
                      <a:pPr algn="ctr" fontAlgn="b"/>
                      <a:r>
                        <a:rPr lang="en-US" sz="2000" b="1"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150% of Poverty Line</a:t>
                      </a:r>
                    </a:p>
                  </a:txBody>
                  <a:tcPr marL="12700" marR="12700" marT="12700" marB="0" anchor="b">
                    <a:lnL>
                      <a:noFill/>
                    </a:lnL>
                    <a:lnR>
                      <a:noFill/>
                    </a:lnR>
                    <a:lnT>
                      <a:noFill/>
                    </a:lnT>
                    <a:lnB>
                      <a:noFill/>
                    </a:lnB>
                    <a:noFill/>
                  </a:tcPr>
                </a:tc>
                <a:tc>
                  <a:txBody>
                    <a:bodyPr/>
                    <a:lstStyle/>
                    <a:p>
                      <a:pPr algn="ctr" fontAlgn="b"/>
                      <a:r>
                        <a:rPr lang="en-US" sz="2000" b="1" i="0" u="none" strike="noStrike" spc="-100" baseline="0"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Discretionary</a:t>
                      </a:r>
                      <a:r>
                        <a:rPr lang="en-US" sz="2000" b="1"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 Income</a:t>
                      </a:r>
                    </a:p>
                  </a:txBody>
                  <a:tcPr marL="12700" marR="12700" marT="12700" marB="0" anchor="b">
                    <a:lnL>
                      <a:noFill/>
                    </a:lnL>
                    <a:lnR>
                      <a:noFill/>
                    </a:lnR>
                    <a:lnT>
                      <a:noFill/>
                    </a:lnT>
                    <a:lnB>
                      <a:noFill/>
                    </a:lnB>
                    <a:noFill/>
                  </a:tcPr>
                </a:tc>
                <a:tc>
                  <a:txBody>
                    <a:bodyPr/>
                    <a:lstStyle/>
                    <a:p>
                      <a:pPr algn="ctr" fontAlgn="b"/>
                      <a:r>
                        <a:rPr lang="en-US" sz="2000" b="1"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ICR</a:t>
                      </a:r>
                    </a:p>
                  </a:txBody>
                  <a:tcPr marL="12700" marR="12700" marT="12700" marB="0" anchor="b">
                    <a:lnL>
                      <a:noFill/>
                    </a:lnL>
                    <a:lnR>
                      <a:noFill/>
                    </a:lnR>
                    <a:lnT>
                      <a:noFill/>
                    </a:lnT>
                    <a:lnB>
                      <a:noFill/>
                    </a:lnB>
                    <a:noFill/>
                  </a:tcPr>
                </a:tc>
                <a:tc>
                  <a:txBody>
                    <a:bodyPr/>
                    <a:lstStyle/>
                    <a:p>
                      <a:pPr algn="ctr" fontAlgn="b"/>
                      <a:r>
                        <a:rPr lang="en-US" sz="2000" b="1"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Old</a:t>
                      </a:r>
                      <a:br>
                        <a:rPr lang="en-US" sz="2000" b="1"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br>
                      <a:r>
                        <a:rPr lang="en-US" sz="2000" b="1"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IBR</a:t>
                      </a:r>
                    </a:p>
                  </a:txBody>
                  <a:tcPr marL="12700" marR="12700" marT="12700" marB="0" anchor="b">
                    <a:lnL>
                      <a:noFill/>
                    </a:lnL>
                    <a:lnR>
                      <a:noFill/>
                    </a:lnR>
                    <a:lnT>
                      <a:noFill/>
                    </a:lnT>
                    <a:lnB>
                      <a:noFill/>
                    </a:lnB>
                    <a:noFill/>
                  </a:tcPr>
                </a:tc>
                <a:tc>
                  <a:txBody>
                    <a:bodyPr/>
                    <a:lstStyle/>
                    <a:p>
                      <a:pPr algn="ctr" fontAlgn="b"/>
                      <a:r>
                        <a:rPr lang="en-US" sz="2000" b="1"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New IBR/</a:t>
                      </a:r>
                      <a:br>
                        <a:rPr lang="en-US" sz="2000" b="1"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br>
                      <a:r>
                        <a:rPr lang="en-US" sz="2000" b="1"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PAYE</a:t>
                      </a:r>
                    </a:p>
                  </a:txBody>
                  <a:tcPr marL="12700" marR="12700" marT="12700" marB="0" anchor="b">
                    <a:lnL>
                      <a:noFill/>
                    </a:lnL>
                    <a:lnR>
                      <a:noFill/>
                    </a:lnR>
                    <a:lnT>
                      <a:noFill/>
                    </a:lnT>
                    <a:lnB>
                      <a:noFill/>
                    </a:lnB>
                    <a:noFill/>
                  </a:tcPr>
                </a:tc>
                <a:tc>
                  <a:txBody>
                    <a:bodyPr/>
                    <a:lstStyle/>
                    <a:p>
                      <a:pPr algn="ctr" fontAlgn="b"/>
                      <a:r>
                        <a:rPr lang="en-US" sz="2000" b="1"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REPAYE</a:t>
                      </a:r>
                    </a:p>
                  </a:txBody>
                  <a:tcPr marL="12700" marR="12700" marT="12700" marB="0" anchor="b">
                    <a:lnL>
                      <a:noFill/>
                    </a:lnL>
                    <a:lnR>
                      <a:noFill/>
                    </a:lnR>
                    <a:lnT>
                      <a:noFill/>
                    </a:lnT>
                    <a:lnB>
                      <a:noFill/>
                    </a:lnB>
                    <a:noFill/>
                  </a:tcPr>
                </a:tc>
                <a:extLst>
                  <a:ext uri="{0D108BD9-81ED-4DB2-BD59-A6C34878D82A}">
                    <a16:rowId xmlns:a16="http://schemas.microsoft.com/office/drawing/2014/main" val="10000"/>
                  </a:ext>
                </a:extLst>
              </a:tr>
              <a:tr h="371538">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1</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$14,580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$21,870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$28,130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$590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$352</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$234</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$234</a:t>
                      </a:r>
                    </a:p>
                  </a:txBody>
                  <a:tcPr marL="12700" marR="12700" marT="12700" marB="0" anchor="b">
                    <a:lnL>
                      <a:noFill/>
                    </a:lnL>
                    <a:lnR>
                      <a:noFill/>
                    </a:lnR>
                    <a:lnT>
                      <a:noFill/>
                    </a:lnT>
                    <a:lnB>
                      <a:noFill/>
                    </a:lnB>
                  </a:tcPr>
                </a:tc>
                <a:extLst>
                  <a:ext uri="{0D108BD9-81ED-4DB2-BD59-A6C34878D82A}">
                    <a16:rowId xmlns:a16="http://schemas.microsoft.com/office/drawing/2014/main" val="10001"/>
                  </a:ext>
                </a:extLst>
              </a:tr>
              <a:tr h="371538">
                <a:tc>
                  <a:txBody>
                    <a:bodyPr/>
                    <a:lstStyle/>
                    <a:p>
                      <a:pPr algn="ctr" fontAlgn="b"/>
                      <a:r>
                        <a:rPr lang="en-US" sz="1800" b="0" i="0" u="none" strike="noStrike">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2</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$19,720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$29,580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$20,420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$505</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$255</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$170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$170</a:t>
                      </a:r>
                    </a:p>
                  </a:txBody>
                  <a:tcPr marL="12700" marR="12700" marT="12700" marB="0" anchor="b">
                    <a:lnL>
                      <a:noFill/>
                    </a:lnL>
                    <a:lnR>
                      <a:noFill/>
                    </a:lnR>
                    <a:lnT>
                      <a:noFill/>
                    </a:lnT>
                    <a:lnB>
                      <a:noFill/>
                    </a:lnB>
                  </a:tcPr>
                </a:tc>
                <a:extLst>
                  <a:ext uri="{0D108BD9-81ED-4DB2-BD59-A6C34878D82A}">
                    <a16:rowId xmlns:a16="http://schemas.microsoft.com/office/drawing/2014/main" val="10002"/>
                  </a:ext>
                </a:extLst>
              </a:tr>
              <a:tr h="371538">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3</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$24,860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$37,290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$12,710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$419</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$159</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$106</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$106</a:t>
                      </a:r>
                    </a:p>
                  </a:txBody>
                  <a:tcPr marL="12700" marR="12700" marT="12700" marB="0" anchor="b">
                    <a:lnL>
                      <a:noFill/>
                    </a:lnL>
                    <a:lnR>
                      <a:noFill/>
                    </a:lnR>
                    <a:lnT>
                      <a:noFill/>
                    </a:lnT>
                    <a:lnB>
                      <a:noFill/>
                    </a:lnB>
                  </a:tcPr>
                </a:tc>
                <a:extLst>
                  <a:ext uri="{0D108BD9-81ED-4DB2-BD59-A6C34878D82A}">
                    <a16:rowId xmlns:a16="http://schemas.microsoft.com/office/drawing/2014/main" val="10003"/>
                  </a:ext>
                </a:extLst>
              </a:tr>
              <a:tr h="371538">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4</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$30,000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$45,000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$5,000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$333</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$63</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$42</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$42</a:t>
                      </a:r>
                    </a:p>
                  </a:txBody>
                  <a:tcPr marL="12700" marR="12700" marT="12700" marB="0" anchor="b">
                    <a:lnL>
                      <a:noFill/>
                    </a:lnL>
                    <a:lnR>
                      <a:noFill/>
                    </a:lnR>
                    <a:lnT>
                      <a:noFill/>
                    </a:lnT>
                    <a:lnB>
                      <a:noFill/>
                    </a:lnB>
                  </a:tcPr>
                </a:tc>
                <a:extLst>
                  <a:ext uri="{0D108BD9-81ED-4DB2-BD59-A6C34878D82A}">
                    <a16:rowId xmlns:a16="http://schemas.microsoft.com/office/drawing/2014/main" val="10004"/>
                  </a:ext>
                </a:extLst>
              </a:tr>
              <a:tr h="371538">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5</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$35,140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$52,710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$248</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12700" marR="12700" marT="12700" marB="0" anchor="b">
                    <a:lnL>
                      <a:noFill/>
                    </a:lnL>
                    <a:lnR>
                      <a:noFill/>
                    </a:lnR>
                    <a:lnT>
                      <a:noFill/>
                    </a:lnT>
                    <a:lnB>
                      <a:noFill/>
                    </a:lnB>
                  </a:tcPr>
                </a:tc>
                <a:extLst>
                  <a:ext uri="{0D108BD9-81ED-4DB2-BD59-A6C34878D82A}">
                    <a16:rowId xmlns:a16="http://schemas.microsoft.com/office/drawing/2014/main" val="10005"/>
                  </a:ext>
                </a:extLst>
              </a:tr>
              <a:tr h="371538">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6</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$40,280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$60,420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$162</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12700" marR="12700" marT="12700" marB="0" anchor="b">
                    <a:lnL>
                      <a:noFill/>
                    </a:lnL>
                    <a:lnR>
                      <a:noFill/>
                    </a:lnR>
                    <a:lnT>
                      <a:noFill/>
                    </a:lnT>
                    <a:lnB>
                      <a:noFill/>
                    </a:lnB>
                  </a:tcPr>
                </a:tc>
                <a:extLst>
                  <a:ext uri="{0D108BD9-81ED-4DB2-BD59-A6C34878D82A}">
                    <a16:rowId xmlns:a16="http://schemas.microsoft.com/office/drawing/2014/main" val="10006"/>
                  </a:ext>
                </a:extLst>
              </a:tr>
              <a:tr h="371538">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7</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$45,420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$68,130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$76</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12700" marR="12700" marT="12700" marB="0" anchor="b">
                    <a:lnL>
                      <a:noFill/>
                    </a:lnL>
                    <a:lnR>
                      <a:noFill/>
                    </a:lnR>
                    <a:lnT>
                      <a:noFill/>
                    </a:lnT>
                    <a:lnB>
                      <a:noFill/>
                    </a:lnB>
                  </a:tcPr>
                </a:tc>
                <a:extLst>
                  <a:ext uri="{0D108BD9-81ED-4DB2-BD59-A6C34878D82A}">
                    <a16:rowId xmlns:a16="http://schemas.microsoft.com/office/drawing/2014/main" val="10007"/>
                  </a:ext>
                </a:extLst>
              </a:tr>
              <a:tr h="371538">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8</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$50,560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$75,840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12700" marR="12700" marT="12700" marB="0" anchor="b">
                    <a:lnL>
                      <a:noFill/>
                    </a:lnL>
                    <a:lnR>
                      <a:noFill/>
                    </a:lnR>
                    <a:lnT>
                      <a:noFill/>
                    </a:lnT>
                    <a:lnB>
                      <a:noFill/>
                    </a:lnB>
                  </a:tcPr>
                </a:tc>
                <a:extLst>
                  <a:ext uri="{0D108BD9-81ED-4DB2-BD59-A6C34878D82A}">
                    <a16:rowId xmlns:a16="http://schemas.microsoft.com/office/drawing/2014/main" val="10008"/>
                  </a:ext>
                </a:extLst>
              </a:tr>
            </a:tbl>
          </a:graphicData>
        </a:graphic>
      </p:graphicFrame>
      <p:sp>
        <p:nvSpPr>
          <p:cNvPr id="4" name="Title 1">
            <a:extLst>
              <a:ext uri="{FF2B5EF4-FFF2-40B4-BE49-F238E27FC236}">
                <a16:creationId xmlns:a16="http://schemas.microsoft.com/office/drawing/2014/main" id="{C1F42D8B-89E3-9E63-7AED-E7F25603D606}"/>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Student Loan Management</a:t>
            </a:r>
          </a:p>
        </p:txBody>
      </p:sp>
    </p:spTree>
    <p:extLst>
      <p:ext uri="{BB962C8B-B14F-4D97-AF65-F5344CB8AC3E}">
        <p14:creationId xmlns:p14="http://schemas.microsoft.com/office/powerpoint/2010/main" val="210696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Income Driven Repayment Programs</a:t>
            </a:r>
          </a:p>
        </p:txBody>
      </p:sp>
      <p:sp>
        <p:nvSpPr>
          <p:cNvPr id="8" name="Title 1">
            <a:extLst>
              <a:ext uri="{FF2B5EF4-FFF2-40B4-BE49-F238E27FC236}">
                <a16:creationId xmlns:a16="http://schemas.microsoft.com/office/drawing/2014/main" id="{BA9E83D8-398A-83BD-7AFA-E761B4C3D9F2}"/>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Student Loan Management</a:t>
            </a:r>
          </a:p>
        </p:txBody>
      </p:sp>
      <p:sp>
        <p:nvSpPr>
          <p:cNvPr id="3" name="Content Placeholder 2">
            <a:extLst>
              <a:ext uri="{FF2B5EF4-FFF2-40B4-BE49-F238E27FC236}">
                <a16:creationId xmlns:a16="http://schemas.microsoft.com/office/drawing/2014/main" id="{57DF48D2-6846-AEFF-3C19-B6B879EFAFF3}"/>
              </a:ext>
            </a:extLst>
          </p:cNvPr>
          <p:cNvSpPr>
            <a:spLocks noGrp="1"/>
          </p:cNvSpPr>
          <p:nvPr>
            <p:ph idx="1"/>
          </p:nvPr>
        </p:nvSpPr>
        <p:spPr>
          <a:xfrm>
            <a:off x="467139" y="2395331"/>
            <a:ext cx="11231218" cy="3781632"/>
          </a:xfrm>
        </p:spPr>
        <p:txBody>
          <a:bodyPr/>
          <a:lstStyle/>
          <a:p>
            <a:r>
              <a:rPr lang="en-US" dirty="0"/>
              <a:t>Payments have nothing to do with interest rate </a:t>
            </a:r>
          </a:p>
          <a:p>
            <a:r>
              <a:rPr lang="en-US" dirty="0"/>
              <a:t>Payments have almost nothing to do with debt burden</a:t>
            </a:r>
          </a:p>
          <a:p>
            <a:r>
              <a:rPr lang="en-US" dirty="0"/>
              <a:t>They are based solely on income and number of people in your family</a:t>
            </a:r>
          </a:p>
          <a:p>
            <a:endParaRPr lang="en-US" dirty="0"/>
          </a:p>
        </p:txBody>
      </p:sp>
    </p:spTree>
    <p:extLst>
      <p:ext uri="{BB962C8B-B14F-4D97-AF65-F5344CB8AC3E}">
        <p14:creationId xmlns:p14="http://schemas.microsoft.com/office/powerpoint/2010/main" val="2131378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IBR</a:t>
            </a:r>
          </a:p>
        </p:txBody>
      </p:sp>
      <p:sp>
        <p:nvSpPr>
          <p:cNvPr id="5" name="Content Placeholder 4">
            <a:extLst>
              <a:ext uri="{FF2B5EF4-FFF2-40B4-BE49-F238E27FC236}">
                <a16:creationId xmlns:a16="http://schemas.microsoft.com/office/drawing/2014/main" id="{1D56382E-A65F-F1D2-935B-D36282DFA2A2}"/>
              </a:ext>
            </a:extLst>
          </p:cNvPr>
          <p:cNvSpPr>
            <a:spLocks noGrp="1"/>
          </p:cNvSpPr>
          <p:nvPr>
            <p:ph idx="1"/>
          </p:nvPr>
        </p:nvSpPr>
        <p:spPr/>
        <p:txBody>
          <a:bodyPr>
            <a:normAutofit/>
          </a:bodyPr>
          <a:lstStyle/>
          <a:p>
            <a:r>
              <a:rPr lang="en-US" dirty="0"/>
              <a:t>Income Based Repayment</a:t>
            </a:r>
          </a:p>
          <a:p>
            <a:r>
              <a:rPr lang="en-US" dirty="0"/>
              <a:t>The New, Better ICR (lower payments, more hardship features)</a:t>
            </a:r>
          </a:p>
          <a:p>
            <a:r>
              <a:rPr lang="en-US" dirty="0"/>
              <a:t>Only income-based plan allowed if you have FFEL loans instead of Direct Loans</a:t>
            </a:r>
          </a:p>
          <a:p>
            <a:r>
              <a:rPr lang="en-US" dirty="0"/>
              <a:t>Payments are 15% of discretionary income (if you borrowed before 1 July 2014) or 10% (if you borrowed after)</a:t>
            </a:r>
          </a:p>
          <a:p>
            <a:r>
              <a:rPr lang="en-US" dirty="0"/>
              <a:t>Taxable forgiveness after 25 years of payments if you borrowed prior to </a:t>
            </a:r>
            <a:br>
              <a:rPr lang="en-US" dirty="0"/>
            </a:br>
            <a:r>
              <a:rPr lang="en-US" dirty="0"/>
              <a:t>1 July 2014 or 20 years if you borrowed after</a:t>
            </a:r>
          </a:p>
          <a:p>
            <a:r>
              <a:rPr lang="en-US" dirty="0"/>
              <a:t>Payments count toward PSLF</a:t>
            </a:r>
          </a:p>
          <a:p>
            <a:endParaRPr lang="en-US" dirty="0"/>
          </a:p>
          <a:p>
            <a:endParaRPr lang="en-US" dirty="0"/>
          </a:p>
        </p:txBody>
      </p:sp>
      <p:sp>
        <p:nvSpPr>
          <p:cNvPr id="6" name="Title 1">
            <a:extLst>
              <a:ext uri="{FF2B5EF4-FFF2-40B4-BE49-F238E27FC236}">
                <a16:creationId xmlns:a16="http://schemas.microsoft.com/office/drawing/2014/main" id="{3C75A9DF-A0B5-ED6E-B940-7C3163BF4E60}"/>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Student Loan Management</a:t>
            </a:r>
          </a:p>
        </p:txBody>
      </p:sp>
    </p:spTree>
    <p:extLst>
      <p:ext uri="{BB962C8B-B14F-4D97-AF65-F5344CB8AC3E}">
        <p14:creationId xmlns:p14="http://schemas.microsoft.com/office/powerpoint/2010/main" val="2048242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PAYE</a:t>
            </a:r>
          </a:p>
        </p:txBody>
      </p:sp>
      <p:sp>
        <p:nvSpPr>
          <p:cNvPr id="5" name="Content Placeholder 4">
            <a:extLst>
              <a:ext uri="{FF2B5EF4-FFF2-40B4-BE49-F238E27FC236}">
                <a16:creationId xmlns:a16="http://schemas.microsoft.com/office/drawing/2014/main" id="{21AA6387-F7D3-A5B1-33A9-1275FEEFB591}"/>
              </a:ext>
            </a:extLst>
          </p:cNvPr>
          <p:cNvSpPr>
            <a:spLocks noGrp="1"/>
          </p:cNvSpPr>
          <p:nvPr>
            <p:ph idx="1"/>
          </p:nvPr>
        </p:nvSpPr>
        <p:spPr/>
        <p:txBody>
          <a:bodyPr>
            <a:normAutofit/>
          </a:bodyPr>
          <a:lstStyle/>
          <a:p>
            <a:r>
              <a:rPr lang="en-US" dirty="0"/>
              <a:t>Pay As You Earn</a:t>
            </a:r>
          </a:p>
          <a:p>
            <a:r>
              <a:rPr lang="en-US" dirty="0"/>
              <a:t>The New, Better IBR </a:t>
            </a:r>
          </a:p>
          <a:p>
            <a:r>
              <a:rPr lang="en-US" dirty="0"/>
              <a:t>Not eligible if loans from pre-2007 or if no loans after 2011—must use IBR instead</a:t>
            </a:r>
          </a:p>
          <a:p>
            <a:r>
              <a:rPr lang="en-US" dirty="0"/>
              <a:t>Payments = 10% of Discretionary Income with a maximum of regular payment on a 10-year plan</a:t>
            </a:r>
          </a:p>
          <a:p>
            <a:r>
              <a:rPr lang="en-US" dirty="0"/>
              <a:t>Taxable forgiveness after 20 years of payments</a:t>
            </a:r>
          </a:p>
          <a:p>
            <a:r>
              <a:rPr lang="en-US" dirty="0"/>
              <a:t>Payments count toward PSLF</a:t>
            </a:r>
          </a:p>
          <a:p>
            <a:endParaRPr lang="en-US" dirty="0"/>
          </a:p>
          <a:p>
            <a:endParaRPr lang="en-US" dirty="0"/>
          </a:p>
        </p:txBody>
      </p:sp>
      <p:sp>
        <p:nvSpPr>
          <p:cNvPr id="6" name="Title 1">
            <a:extLst>
              <a:ext uri="{FF2B5EF4-FFF2-40B4-BE49-F238E27FC236}">
                <a16:creationId xmlns:a16="http://schemas.microsoft.com/office/drawing/2014/main" id="{32512561-4C49-5047-3FB1-855365A17829}"/>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Student Loan Management</a:t>
            </a:r>
          </a:p>
        </p:txBody>
      </p:sp>
    </p:spTree>
    <p:extLst>
      <p:ext uri="{BB962C8B-B14F-4D97-AF65-F5344CB8AC3E}">
        <p14:creationId xmlns:p14="http://schemas.microsoft.com/office/powerpoint/2010/main" val="652214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REPAYE</a:t>
            </a:r>
          </a:p>
        </p:txBody>
      </p:sp>
      <p:sp>
        <p:nvSpPr>
          <p:cNvPr id="5" name="Content Placeholder 4">
            <a:extLst>
              <a:ext uri="{FF2B5EF4-FFF2-40B4-BE49-F238E27FC236}">
                <a16:creationId xmlns:a16="http://schemas.microsoft.com/office/drawing/2014/main" id="{998DA167-905A-D33F-457F-2127AAD68439}"/>
              </a:ext>
            </a:extLst>
          </p:cNvPr>
          <p:cNvSpPr>
            <a:spLocks noGrp="1"/>
          </p:cNvSpPr>
          <p:nvPr>
            <p:ph idx="1"/>
          </p:nvPr>
        </p:nvSpPr>
        <p:spPr/>
        <p:txBody>
          <a:bodyPr/>
          <a:lstStyle/>
          <a:p>
            <a:r>
              <a:rPr lang="en-US" dirty="0"/>
              <a:t>Revised Pay As You Earn</a:t>
            </a:r>
          </a:p>
          <a:p>
            <a:r>
              <a:rPr lang="en-US" dirty="0"/>
              <a:t>The New, Better and Worse PAYE</a:t>
            </a:r>
          </a:p>
          <a:p>
            <a:r>
              <a:rPr lang="en-US" dirty="0"/>
              <a:t>Payments = 10% of Discretionary Income WITHOUT a maximum </a:t>
            </a:r>
          </a:p>
          <a:p>
            <a:r>
              <a:rPr lang="en-US" dirty="0"/>
              <a:t>Taxable forgiveness after 25 years of payments (20 for undergrad loans)</a:t>
            </a:r>
          </a:p>
          <a:p>
            <a:r>
              <a:rPr lang="en-US" dirty="0"/>
              <a:t>Payments count toward PSLF</a:t>
            </a:r>
          </a:p>
          <a:p>
            <a:r>
              <a:rPr lang="en-US" dirty="0"/>
              <a:t>Subsidized interest during residency</a:t>
            </a:r>
          </a:p>
          <a:p>
            <a:r>
              <a:rPr lang="en-US" dirty="0"/>
              <a:t>Higher Payments AFTER residency</a:t>
            </a:r>
          </a:p>
        </p:txBody>
      </p:sp>
      <p:sp>
        <p:nvSpPr>
          <p:cNvPr id="6" name="Title 1">
            <a:extLst>
              <a:ext uri="{FF2B5EF4-FFF2-40B4-BE49-F238E27FC236}">
                <a16:creationId xmlns:a16="http://schemas.microsoft.com/office/drawing/2014/main" id="{0C95A5BD-1E0C-58D0-15AF-59AE9567AB01}"/>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Student Loan Management</a:t>
            </a:r>
          </a:p>
        </p:txBody>
      </p:sp>
    </p:spTree>
    <p:extLst>
      <p:ext uri="{BB962C8B-B14F-4D97-AF65-F5344CB8AC3E}">
        <p14:creationId xmlns:p14="http://schemas.microsoft.com/office/powerpoint/2010/main" val="1009155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PSLF</a:t>
            </a:r>
          </a:p>
        </p:txBody>
      </p:sp>
      <p:sp>
        <p:nvSpPr>
          <p:cNvPr id="5" name="Content Placeholder 4">
            <a:extLst>
              <a:ext uri="{FF2B5EF4-FFF2-40B4-BE49-F238E27FC236}">
                <a16:creationId xmlns:a16="http://schemas.microsoft.com/office/drawing/2014/main" id="{45207A55-874C-AB59-7498-11F29459BAA1}"/>
              </a:ext>
            </a:extLst>
          </p:cNvPr>
          <p:cNvSpPr>
            <a:spLocks noGrp="1"/>
          </p:cNvSpPr>
          <p:nvPr>
            <p:ph idx="1"/>
          </p:nvPr>
        </p:nvSpPr>
        <p:spPr/>
        <p:txBody>
          <a:bodyPr/>
          <a:lstStyle/>
          <a:p>
            <a:r>
              <a:rPr lang="en-US" dirty="0"/>
              <a:t>Public Service Loan Forgiveness</a:t>
            </a:r>
          </a:p>
          <a:p>
            <a:r>
              <a:rPr lang="en-US" dirty="0"/>
              <a:t>ICR, IBR, PAYE, and REPAYE payments count</a:t>
            </a:r>
          </a:p>
          <a:p>
            <a:r>
              <a:rPr lang="en-US" dirty="0"/>
              <a:t>120 on-time payments while working full-time for a 501(c)(3)</a:t>
            </a:r>
          </a:p>
          <a:p>
            <a:r>
              <a:rPr lang="en-US" dirty="0"/>
              <a:t>Tax-free forgiveness</a:t>
            </a:r>
          </a:p>
          <a:p>
            <a:r>
              <a:rPr lang="en-US" dirty="0"/>
              <a:t>Most residencies and fellowships are 501(c)(3)s</a:t>
            </a:r>
          </a:p>
          <a:p>
            <a:r>
              <a:rPr lang="en-US" dirty="0"/>
              <a:t>Most academic positions are 501(c)(3)s</a:t>
            </a:r>
          </a:p>
          <a:p>
            <a:r>
              <a:rPr lang="en-US" dirty="0"/>
              <a:t>Many doctors working at non-profit hospitals are not employees of 501(c)(3)s</a:t>
            </a:r>
          </a:p>
          <a:p>
            <a:r>
              <a:rPr lang="en-US" dirty="0"/>
              <a:t>VA, military, CHCs, public health, etc.</a:t>
            </a:r>
          </a:p>
        </p:txBody>
      </p:sp>
      <p:sp>
        <p:nvSpPr>
          <p:cNvPr id="6" name="Title 1">
            <a:extLst>
              <a:ext uri="{FF2B5EF4-FFF2-40B4-BE49-F238E27FC236}">
                <a16:creationId xmlns:a16="http://schemas.microsoft.com/office/drawing/2014/main" id="{75B449F2-FF3A-57DD-CE8B-0497426A7DBD}"/>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Student Loan Management</a:t>
            </a:r>
          </a:p>
        </p:txBody>
      </p:sp>
    </p:spTree>
    <p:extLst>
      <p:ext uri="{BB962C8B-B14F-4D97-AF65-F5344CB8AC3E}">
        <p14:creationId xmlns:p14="http://schemas.microsoft.com/office/powerpoint/2010/main" val="1509159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PSLF</a:t>
            </a:r>
          </a:p>
        </p:txBody>
      </p:sp>
      <p:sp>
        <p:nvSpPr>
          <p:cNvPr id="5" name="Content Placeholder 4">
            <a:extLst>
              <a:ext uri="{FF2B5EF4-FFF2-40B4-BE49-F238E27FC236}">
                <a16:creationId xmlns:a16="http://schemas.microsoft.com/office/drawing/2014/main" id="{5799B860-E97A-151F-0409-0AD65A759B07}"/>
              </a:ext>
            </a:extLst>
          </p:cNvPr>
          <p:cNvSpPr>
            <a:spLocks noGrp="1"/>
          </p:cNvSpPr>
          <p:nvPr>
            <p:ph idx="1"/>
          </p:nvPr>
        </p:nvSpPr>
        <p:spPr/>
        <p:txBody>
          <a:bodyPr/>
          <a:lstStyle/>
          <a:p>
            <a:r>
              <a:rPr lang="en-US" dirty="0"/>
              <a:t>Why PSLF Works</a:t>
            </a:r>
          </a:p>
          <a:p>
            <a:pPr lvl="1">
              <a:spcBef>
                <a:spcPts val="1200"/>
              </a:spcBef>
            </a:pPr>
            <a:r>
              <a:rPr lang="en-US" dirty="0"/>
              <a:t>Lower payments during training</a:t>
            </a:r>
          </a:p>
          <a:p>
            <a:pPr lvl="1"/>
            <a:r>
              <a:rPr lang="en-US" dirty="0"/>
              <a:t>Amount forgiven = difference between residency payments and regular payments</a:t>
            </a:r>
          </a:p>
          <a:p>
            <a:pPr lvl="1"/>
            <a:r>
              <a:rPr lang="en-US" dirty="0"/>
              <a:t>Amount forgiven equals about what you owed at med school graduation</a:t>
            </a:r>
          </a:p>
          <a:p>
            <a:pPr>
              <a:spcBef>
                <a:spcPts val="1200"/>
              </a:spcBef>
            </a:pPr>
            <a:r>
              <a:rPr lang="en-US" dirty="0"/>
              <a:t>PSLF usually best option if you qualify</a:t>
            </a:r>
          </a:p>
          <a:p>
            <a:pPr>
              <a:spcBef>
                <a:spcPts val="1200"/>
              </a:spcBef>
            </a:pPr>
            <a:r>
              <a:rPr lang="en-US" dirty="0"/>
              <a:t>PSLF Side Fund (to hedge against legislative and career risk)</a:t>
            </a:r>
          </a:p>
          <a:p>
            <a:endParaRPr lang="en-US" dirty="0"/>
          </a:p>
          <a:p>
            <a:endParaRPr lang="en-US" dirty="0"/>
          </a:p>
        </p:txBody>
      </p:sp>
      <p:sp>
        <p:nvSpPr>
          <p:cNvPr id="6" name="Title 1">
            <a:extLst>
              <a:ext uri="{FF2B5EF4-FFF2-40B4-BE49-F238E27FC236}">
                <a16:creationId xmlns:a16="http://schemas.microsoft.com/office/drawing/2014/main" id="{542CD86C-95DA-93B9-4FA6-E95321EA25F9}"/>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Student Loan Management</a:t>
            </a:r>
          </a:p>
        </p:txBody>
      </p:sp>
    </p:spTree>
    <p:extLst>
      <p:ext uri="{BB962C8B-B14F-4D97-AF65-F5344CB8AC3E}">
        <p14:creationId xmlns:p14="http://schemas.microsoft.com/office/powerpoint/2010/main" val="509168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lnSpc>
                <a:spcPct val="100000"/>
              </a:lnSpc>
            </a:pPr>
            <a:r>
              <a:rPr lang="en-US" sz="1600" dirty="0"/>
              <a:t>These slides were developed by The White Coat Investor, LLC, not a financial advisor, accountant, or attorney. </a:t>
            </a:r>
          </a:p>
          <a:p>
            <a:pPr>
              <a:lnSpc>
                <a:spcPct val="100000"/>
              </a:lnSpc>
            </a:pPr>
            <a:r>
              <a:rPr lang="en-US" sz="1600" dirty="0"/>
              <a:t>The presenter probably isn’t a financial professional either. </a:t>
            </a:r>
          </a:p>
          <a:p>
            <a:pPr>
              <a:lnSpc>
                <a:spcPct val="100000"/>
              </a:lnSpc>
            </a:pPr>
            <a:r>
              <a:rPr lang="en-US" sz="1600" dirty="0"/>
              <a:t>As such, this presentation is for your information and entertainment only and does not constitute formal, personalized financial, accounting, or legal advice. </a:t>
            </a:r>
          </a:p>
          <a:p>
            <a:pPr>
              <a:lnSpc>
                <a:spcPct val="100000"/>
              </a:lnSpc>
            </a:pPr>
            <a:r>
              <a:rPr lang="en-US" sz="1600" dirty="0"/>
              <a:t>The presenter of these slides has not been approved, certified, or trained by The White Coat Investor, LLC. In addition, the presenter may have modified the slides prior to presenting them to you. The originals can be found at </a:t>
            </a:r>
            <a:r>
              <a:rPr lang="en-US" sz="1600" dirty="0">
                <a:hlinkClick r:id="rId3">
                  <a:extLst>
                    <a:ext uri="{A12FA001-AC4F-418D-AE19-62706E023703}">
                      <ahyp:hlinkClr xmlns:ahyp="http://schemas.microsoft.com/office/drawing/2018/hyperlinkcolor" val="tx"/>
                    </a:ext>
                  </a:extLst>
                </a:hlinkClick>
              </a:rPr>
              <a:t>www.whitecoatinvestor.com</a:t>
            </a:r>
            <a:endParaRPr lang="en-US" sz="1600" dirty="0"/>
          </a:p>
          <a:p>
            <a:pPr>
              <a:lnSpc>
                <a:spcPct val="100000"/>
              </a:lnSpc>
            </a:pPr>
            <a:r>
              <a:rPr lang="en-US" sz="1600" dirty="0"/>
              <a:t>The accuracy of any and all information in this presentation should be double-checked using a reputable source. </a:t>
            </a:r>
          </a:p>
        </p:txBody>
      </p:sp>
    </p:spTree>
    <p:extLst>
      <p:ext uri="{BB962C8B-B14F-4D97-AF65-F5344CB8AC3E}">
        <p14:creationId xmlns:p14="http://schemas.microsoft.com/office/powerpoint/2010/main" val="1085041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Other Option</a:t>
            </a:r>
          </a:p>
        </p:txBody>
      </p:sp>
      <p:sp>
        <p:nvSpPr>
          <p:cNvPr id="5" name="Content Placeholder 4">
            <a:extLst>
              <a:ext uri="{FF2B5EF4-FFF2-40B4-BE49-F238E27FC236}">
                <a16:creationId xmlns:a16="http://schemas.microsoft.com/office/drawing/2014/main" id="{698DCBF9-3E2A-8E8F-5D4E-581C60B4853C}"/>
              </a:ext>
            </a:extLst>
          </p:cNvPr>
          <p:cNvSpPr>
            <a:spLocks noGrp="1"/>
          </p:cNvSpPr>
          <p:nvPr>
            <p:ph idx="1"/>
          </p:nvPr>
        </p:nvSpPr>
        <p:spPr>
          <a:xfrm>
            <a:off x="467138" y="2352299"/>
            <a:ext cx="11231218" cy="3781632"/>
          </a:xfrm>
        </p:spPr>
        <p:txBody>
          <a:bodyPr/>
          <a:lstStyle/>
          <a:p>
            <a:r>
              <a:rPr lang="en-US" dirty="0"/>
              <a:t>Student Loan Refinancing</a:t>
            </a:r>
          </a:p>
          <a:p>
            <a:r>
              <a:rPr lang="en-US" dirty="0"/>
              <a:t>Impossible after 2008 Global Financial Crisis</a:t>
            </a:r>
          </a:p>
          <a:p>
            <a:r>
              <a:rPr lang="en-US" dirty="0"/>
              <a:t>Possible again starting in 2013</a:t>
            </a:r>
          </a:p>
          <a:p>
            <a:r>
              <a:rPr lang="en-US" dirty="0"/>
              <a:t>Typical rates for an attending with good financials</a:t>
            </a:r>
          </a:p>
          <a:p>
            <a:pPr lvl="1">
              <a:spcBef>
                <a:spcPts val="1000"/>
              </a:spcBef>
            </a:pPr>
            <a:r>
              <a:rPr lang="en-US" dirty="0"/>
              <a:t>Variable 5 year of 2%-4%</a:t>
            </a:r>
          </a:p>
          <a:p>
            <a:pPr lvl="1"/>
            <a:r>
              <a:rPr lang="en-US" dirty="0"/>
              <a:t>Fixed 5 year of 3.5%-5%</a:t>
            </a:r>
          </a:p>
          <a:p>
            <a:pPr lvl="1"/>
            <a:r>
              <a:rPr lang="en-US" dirty="0"/>
              <a:t>Variable 10 year of 3%-4.5%</a:t>
            </a:r>
          </a:p>
          <a:p>
            <a:pPr lvl="1"/>
            <a:r>
              <a:rPr lang="en-US" dirty="0"/>
              <a:t>Fixed 10 year of 4.5%-6%</a:t>
            </a:r>
          </a:p>
          <a:p>
            <a:r>
              <a:rPr lang="en-US" dirty="0"/>
              <a:t>You can typically get these once you have an attending contract in hand</a:t>
            </a:r>
          </a:p>
          <a:p>
            <a:pPr marL="0" indent="0">
              <a:buNone/>
            </a:pPr>
            <a:endParaRPr lang="en-US" dirty="0"/>
          </a:p>
        </p:txBody>
      </p:sp>
      <p:sp>
        <p:nvSpPr>
          <p:cNvPr id="3" name="Title 1">
            <a:extLst>
              <a:ext uri="{FF2B5EF4-FFF2-40B4-BE49-F238E27FC236}">
                <a16:creationId xmlns:a16="http://schemas.microsoft.com/office/drawing/2014/main" id="{B9A22888-AB11-2890-39FD-5DB6510D6006}"/>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Student Loan Management</a:t>
            </a:r>
          </a:p>
        </p:txBody>
      </p:sp>
    </p:spTree>
    <p:extLst>
      <p:ext uri="{BB962C8B-B14F-4D97-AF65-F5344CB8AC3E}">
        <p14:creationId xmlns:p14="http://schemas.microsoft.com/office/powerpoint/2010/main" val="776121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Student Loan Refinancing</a:t>
            </a:r>
          </a:p>
        </p:txBody>
      </p:sp>
      <p:sp>
        <p:nvSpPr>
          <p:cNvPr id="3" name="Content Placeholder 2">
            <a:extLst>
              <a:ext uri="{FF2B5EF4-FFF2-40B4-BE49-F238E27FC236}">
                <a16:creationId xmlns:a16="http://schemas.microsoft.com/office/drawing/2014/main" id="{AFD89DD3-6001-F8F6-8B20-74755D196134}"/>
              </a:ext>
            </a:extLst>
          </p:cNvPr>
          <p:cNvSpPr>
            <a:spLocks noGrp="1"/>
          </p:cNvSpPr>
          <p:nvPr>
            <p:ph idx="1"/>
          </p:nvPr>
        </p:nvSpPr>
        <p:spPr/>
        <p:txBody>
          <a:bodyPr/>
          <a:lstStyle/>
          <a:p>
            <a:r>
              <a:rPr lang="en-US" dirty="0"/>
              <a:t>You must qualify</a:t>
            </a:r>
          </a:p>
          <a:p>
            <a:r>
              <a:rPr lang="en-US" dirty="0"/>
              <a:t>All docs not offered the same rates</a:t>
            </a:r>
          </a:p>
          <a:p>
            <a:r>
              <a:rPr lang="en-US" dirty="0"/>
              <a:t>You may not be offered the same terms</a:t>
            </a:r>
          </a:p>
          <a:p>
            <a:r>
              <a:rPr lang="en-US" dirty="0"/>
              <a:t>Highly dependent on debt levels, income levels, and credit</a:t>
            </a:r>
          </a:p>
          <a:p>
            <a:r>
              <a:rPr lang="en-US" dirty="0"/>
              <a:t>Now possible to refinance during fellowship</a:t>
            </a:r>
          </a:p>
        </p:txBody>
      </p:sp>
      <p:sp>
        <p:nvSpPr>
          <p:cNvPr id="5" name="Title 1">
            <a:extLst>
              <a:ext uri="{FF2B5EF4-FFF2-40B4-BE49-F238E27FC236}">
                <a16:creationId xmlns:a16="http://schemas.microsoft.com/office/drawing/2014/main" id="{C7C84DF8-792B-8AB5-31C9-02CB9980BAE3}"/>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Student Loan Management</a:t>
            </a:r>
          </a:p>
        </p:txBody>
      </p:sp>
    </p:spTree>
    <p:extLst>
      <p:ext uri="{BB962C8B-B14F-4D97-AF65-F5344CB8AC3E}">
        <p14:creationId xmlns:p14="http://schemas.microsoft.com/office/powerpoint/2010/main" val="458294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Student Loan Refinancing Companies</a:t>
            </a:r>
          </a:p>
        </p:txBody>
      </p:sp>
      <p:sp>
        <p:nvSpPr>
          <p:cNvPr id="3" name="Title 1">
            <a:extLst>
              <a:ext uri="{FF2B5EF4-FFF2-40B4-BE49-F238E27FC236}">
                <a16:creationId xmlns:a16="http://schemas.microsoft.com/office/drawing/2014/main" id="{049B315D-C109-9598-B650-5BD9B1722213}"/>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Student Loan Management</a:t>
            </a:r>
          </a:p>
        </p:txBody>
      </p:sp>
      <p:sp>
        <p:nvSpPr>
          <p:cNvPr id="6" name="Content Placeholder 2">
            <a:extLst>
              <a:ext uri="{FF2B5EF4-FFF2-40B4-BE49-F238E27FC236}">
                <a16:creationId xmlns:a16="http://schemas.microsoft.com/office/drawing/2014/main" id="{1A245CB1-B620-A5E8-1342-BCFC75B16E86}"/>
              </a:ext>
            </a:extLst>
          </p:cNvPr>
          <p:cNvSpPr>
            <a:spLocks noGrp="1"/>
          </p:cNvSpPr>
          <p:nvPr>
            <p:ph idx="1"/>
          </p:nvPr>
        </p:nvSpPr>
        <p:spPr>
          <a:xfrm>
            <a:off x="619539" y="4694116"/>
            <a:ext cx="11231218" cy="985179"/>
          </a:xfrm>
        </p:spPr>
        <p:txBody>
          <a:bodyPr numCol="1"/>
          <a:lstStyle/>
          <a:p>
            <a:pPr marL="0" indent="0">
              <a:buNone/>
            </a:pPr>
            <a:r>
              <a:rPr lang="en-US" dirty="0"/>
              <a:t>WCI has negotiated lower rates and cashback with some refinancing lenders.</a:t>
            </a:r>
          </a:p>
          <a:p>
            <a:pPr marL="0" indent="0">
              <a:buNone/>
            </a:pPr>
            <a:r>
              <a:rPr lang="en-US" dirty="0"/>
              <a:t>Discover your options at </a:t>
            </a:r>
            <a:r>
              <a:rPr lang="en-US" dirty="0">
                <a:solidFill>
                  <a:srgbClr val="002060"/>
                </a:solidFill>
              </a:rPr>
              <a:t>www.whitecoatinvestor.com/student-loan-refinancing/</a:t>
            </a:r>
          </a:p>
        </p:txBody>
      </p:sp>
      <p:sp>
        <p:nvSpPr>
          <p:cNvPr id="8" name="Content Placeholder 2">
            <a:extLst>
              <a:ext uri="{FF2B5EF4-FFF2-40B4-BE49-F238E27FC236}">
                <a16:creationId xmlns:a16="http://schemas.microsoft.com/office/drawing/2014/main" id="{FB6AEBDC-FFCB-4F36-F502-CB970EE95D89}"/>
              </a:ext>
            </a:extLst>
          </p:cNvPr>
          <p:cNvSpPr txBox="1">
            <a:spLocks/>
          </p:cNvSpPr>
          <p:nvPr/>
        </p:nvSpPr>
        <p:spPr>
          <a:xfrm>
            <a:off x="619539" y="2547731"/>
            <a:ext cx="11231218" cy="1853396"/>
          </a:xfrm>
          <a:prstGeom prst="rect">
            <a:avLst/>
          </a:prstGeom>
        </p:spPr>
        <p:txBody>
          <a:bodyPr vert="horz" lIns="91440" tIns="45720" rIns="91440" bIns="45720" numCol="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000" b="0" i="0" kern="120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System Font Regular"/>
              <a:buChar char="-"/>
              <a:defRPr sz="2000" b="0" i="0" kern="120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System Font Regular"/>
              <a:buChar char="-"/>
              <a:defRPr sz="1800" b="0" i="0" kern="120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System Font Regular"/>
              <a:buChar char="-"/>
              <a:defRPr sz="1800" b="0" i="0" kern="120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Splash</a:t>
            </a:r>
          </a:p>
          <a:p>
            <a:r>
              <a:rPr lang="en-US" dirty="0"/>
              <a:t>Earnest</a:t>
            </a:r>
          </a:p>
          <a:p>
            <a:r>
              <a:rPr lang="en-US" dirty="0"/>
              <a:t>ELFI</a:t>
            </a:r>
          </a:p>
          <a:p>
            <a:r>
              <a:rPr lang="en-US" dirty="0"/>
              <a:t>Credible</a:t>
            </a:r>
          </a:p>
          <a:p>
            <a:r>
              <a:rPr lang="en-US" dirty="0"/>
              <a:t>Laurel Road</a:t>
            </a:r>
          </a:p>
          <a:p>
            <a:r>
              <a:rPr lang="en-US" dirty="0"/>
              <a:t>SoFi</a:t>
            </a:r>
          </a:p>
          <a:p>
            <a:r>
              <a:rPr lang="en-US" dirty="0"/>
              <a:t>10+ more</a:t>
            </a:r>
          </a:p>
        </p:txBody>
      </p:sp>
    </p:spTree>
    <p:extLst>
      <p:ext uri="{BB962C8B-B14F-4D97-AF65-F5344CB8AC3E}">
        <p14:creationId xmlns:p14="http://schemas.microsoft.com/office/powerpoint/2010/main" val="1680765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Refinancing in Training</a:t>
            </a:r>
          </a:p>
        </p:txBody>
      </p:sp>
      <p:sp>
        <p:nvSpPr>
          <p:cNvPr id="5" name="Content Placeholder 4">
            <a:extLst>
              <a:ext uri="{FF2B5EF4-FFF2-40B4-BE49-F238E27FC236}">
                <a16:creationId xmlns:a16="http://schemas.microsoft.com/office/drawing/2014/main" id="{A249EDA3-A744-B862-2525-004D17AB0923}"/>
              </a:ext>
            </a:extLst>
          </p:cNvPr>
          <p:cNvSpPr>
            <a:spLocks noGrp="1"/>
          </p:cNvSpPr>
          <p:nvPr>
            <p:ph idx="1"/>
          </p:nvPr>
        </p:nvSpPr>
        <p:spPr/>
        <p:txBody>
          <a:bodyPr/>
          <a:lstStyle/>
          <a:p>
            <a:r>
              <a:rPr lang="en-US" dirty="0"/>
              <a:t>$100 a month payments in training</a:t>
            </a:r>
          </a:p>
          <a:p>
            <a:r>
              <a:rPr lang="en-US" dirty="0"/>
              <a:t>Refinance private loans</a:t>
            </a:r>
          </a:p>
          <a:p>
            <a:r>
              <a:rPr lang="en-US" dirty="0"/>
              <a:t>REPAYE may be better for federal loans</a:t>
            </a:r>
          </a:p>
          <a:p>
            <a:pPr lvl="1">
              <a:spcBef>
                <a:spcPts val="1200"/>
              </a:spcBef>
            </a:pPr>
            <a:r>
              <a:rPr lang="en-US" dirty="0"/>
              <a:t>Compare effective interest rates</a:t>
            </a:r>
          </a:p>
          <a:p>
            <a:r>
              <a:rPr lang="en-US" dirty="0"/>
              <a:t>Don’t refinance until sure about PSLF</a:t>
            </a:r>
          </a:p>
          <a:p>
            <a:endParaRPr lang="en-US" dirty="0"/>
          </a:p>
          <a:p>
            <a:endParaRPr lang="en-US" dirty="0"/>
          </a:p>
        </p:txBody>
      </p:sp>
      <p:sp>
        <p:nvSpPr>
          <p:cNvPr id="3" name="Title 1">
            <a:extLst>
              <a:ext uri="{FF2B5EF4-FFF2-40B4-BE49-F238E27FC236}">
                <a16:creationId xmlns:a16="http://schemas.microsoft.com/office/drawing/2014/main" id="{F3B3B29B-9E35-ABFB-BD50-FDBFBCD2C619}"/>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Student Loan Management</a:t>
            </a:r>
          </a:p>
        </p:txBody>
      </p:sp>
    </p:spTree>
    <p:extLst>
      <p:ext uri="{BB962C8B-B14F-4D97-AF65-F5344CB8AC3E}">
        <p14:creationId xmlns:p14="http://schemas.microsoft.com/office/powerpoint/2010/main" val="626991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Disability </a:t>
            </a:r>
            <a:br>
              <a:rPr lang="en-US" dirty="0"/>
            </a:br>
            <a:r>
              <a:rPr lang="en-US" dirty="0"/>
              <a:t>Insurance</a:t>
            </a:r>
          </a:p>
        </p:txBody>
      </p:sp>
      <p:pic>
        <p:nvPicPr>
          <p:cNvPr id="4" name="Picture 3">
            <a:extLst>
              <a:ext uri="{FF2B5EF4-FFF2-40B4-BE49-F238E27FC236}">
                <a16:creationId xmlns:a16="http://schemas.microsoft.com/office/drawing/2014/main" id="{7F9999D8-A3B3-1F2E-52B8-81B1E52C5282}"/>
              </a:ext>
            </a:extLst>
          </p:cNvPr>
          <p:cNvPicPr>
            <a:picLocks noChangeAspect="1"/>
          </p:cNvPicPr>
          <p:nvPr/>
        </p:nvPicPr>
        <p:blipFill rotWithShape="1">
          <a:blip r:embed="rId2"/>
          <a:srcRect l="13256" r="37875"/>
          <a:stretch/>
        </p:blipFill>
        <p:spPr>
          <a:xfrm>
            <a:off x="7135586" y="0"/>
            <a:ext cx="5056414" cy="6905412"/>
          </a:xfrm>
          <a:prstGeom prst="rect">
            <a:avLst/>
          </a:prstGeom>
        </p:spPr>
      </p:pic>
    </p:spTree>
    <p:extLst>
      <p:ext uri="{BB962C8B-B14F-4D97-AF65-F5344CB8AC3E}">
        <p14:creationId xmlns:p14="http://schemas.microsoft.com/office/powerpoint/2010/main" val="2047640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Greatest Asset</a:t>
            </a:r>
          </a:p>
        </p:txBody>
      </p:sp>
      <p:sp>
        <p:nvSpPr>
          <p:cNvPr id="3" name="Content Placeholder 2"/>
          <p:cNvSpPr>
            <a:spLocks noGrp="1"/>
          </p:cNvSpPr>
          <p:nvPr>
            <p:ph idx="1"/>
          </p:nvPr>
        </p:nvSpPr>
        <p:spPr/>
        <p:txBody>
          <a:bodyPr>
            <a:noAutofit/>
          </a:bodyPr>
          <a:lstStyle/>
          <a:p>
            <a:pPr defTabSz="914400">
              <a:lnSpc>
                <a:spcPct val="110000"/>
              </a:lnSpc>
              <a:spcBef>
                <a:spcPts val="0"/>
              </a:spcBef>
              <a:buClrTx/>
            </a:pPr>
            <a:r>
              <a:rPr lang="en-US" sz="2600" dirty="0"/>
              <a:t>Protect your greatest asset</a:t>
            </a:r>
          </a:p>
          <a:p>
            <a:pPr lvl="1" defTabSz="914400">
              <a:lnSpc>
                <a:spcPct val="110000"/>
              </a:lnSpc>
              <a:spcBef>
                <a:spcPts val="0"/>
              </a:spcBef>
              <a:buClrTx/>
            </a:pPr>
            <a:r>
              <a:rPr lang="en-US" dirty="0"/>
              <a:t>2019 Average physician income: $313,000</a:t>
            </a:r>
          </a:p>
          <a:p>
            <a:pPr lvl="1" defTabSz="914400">
              <a:lnSpc>
                <a:spcPct val="110000"/>
              </a:lnSpc>
              <a:spcBef>
                <a:spcPts val="0"/>
              </a:spcBef>
              <a:buClrTx/>
            </a:pPr>
            <a:r>
              <a:rPr lang="en-US" dirty="0"/>
              <a:t>Typical career: 30 years</a:t>
            </a:r>
          </a:p>
          <a:p>
            <a:pPr lvl="1" defTabSz="914400">
              <a:lnSpc>
                <a:spcPct val="110000"/>
              </a:lnSpc>
              <a:spcBef>
                <a:spcPts val="0"/>
              </a:spcBef>
              <a:buClrTx/>
            </a:pPr>
            <a:r>
              <a:rPr lang="en-US" dirty="0"/>
              <a:t>$313,000 X 30 = $9.39 Million</a:t>
            </a:r>
          </a:p>
          <a:p>
            <a:pPr defTabSz="914400">
              <a:lnSpc>
                <a:spcPct val="110000"/>
              </a:lnSpc>
              <a:spcBef>
                <a:spcPts val="0"/>
              </a:spcBef>
              <a:buClrTx/>
            </a:pPr>
            <a:r>
              <a:rPr lang="en-US" sz="2600" dirty="0"/>
              <a:t>Physicians really do become disabled</a:t>
            </a:r>
          </a:p>
          <a:p>
            <a:pPr lvl="1" defTabSz="914400">
              <a:lnSpc>
                <a:spcPct val="110000"/>
              </a:lnSpc>
              <a:spcBef>
                <a:spcPts val="0"/>
              </a:spcBef>
              <a:buClrTx/>
            </a:pPr>
            <a:r>
              <a:rPr lang="en-US" dirty="0"/>
              <a:t>12%-18% of Americans currently disabled</a:t>
            </a:r>
          </a:p>
          <a:p>
            <a:pPr lvl="1" defTabSz="914400">
              <a:lnSpc>
                <a:spcPct val="110000"/>
              </a:lnSpc>
              <a:spcBef>
                <a:spcPts val="0"/>
              </a:spcBef>
              <a:buClrTx/>
            </a:pPr>
            <a:r>
              <a:rPr lang="en-US" dirty="0"/>
              <a:t>Up to 1/3 will have a disability of at least 90 days</a:t>
            </a:r>
          </a:p>
          <a:p>
            <a:pPr lvl="1" defTabSz="914400">
              <a:lnSpc>
                <a:spcPct val="110000"/>
              </a:lnSpc>
              <a:spcBef>
                <a:spcPts val="0"/>
              </a:spcBef>
              <a:buClrTx/>
            </a:pPr>
            <a:r>
              <a:rPr lang="en-US" dirty="0"/>
              <a:t>Up to 1/8 will have a disability of at least 5 years</a:t>
            </a:r>
          </a:p>
          <a:p>
            <a:pPr lvl="1" defTabSz="914400">
              <a:lnSpc>
                <a:spcPct val="110000"/>
              </a:lnSpc>
              <a:spcBef>
                <a:spcPts val="0"/>
              </a:spcBef>
              <a:buClrTx/>
            </a:pPr>
            <a:r>
              <a:rPr lang="en-US" dirty="0"/>
              <a:t>90% caused by illness</a:t>
            </a:r>
          </a:p>
          <a:p>
            <a:pPr lvl="1" defTabSz="914400">
              <a:lnSpc>
                <a:spcPct val="110000"/>
              </a:lnSpc>
              <a:spcBef>
                <a:spcPts val="0"/>
              </a:spcBef>
              <a:buClrTx/>
            </a:pPr>
            <a:r>
              <a:rPr lang="en-US" dirty="0"/>
              <a:t>Docs have higher rates of musculoskeletal and mental disabilities</a:t>
            </a:r>
          </a:p>
        </p:txBody>
      </p:sp>
      <p:sp>
        <p:nvSpPr>
          <p:cNvPr id="4" name="Title 1">
            <a:extLst>
              <a:ext uri="{FF2B5EF4-FFF2-40B4-BE49-F238E27FC236}">
                <a16:creationId xmlns:a16="http://schemas.microsoft.com/office/drawing/2014/main" id="{B2B26BFE-CF14-6A50-AB7B-F8EDEFC60F86}"/>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Disability Insurance</a:t>
            </a:r>
          </a:p>
        </p:txBody>
      </p:sp>
    </p:spTree>
    <p:extLst>
      <p:ext uri="{BB962C8B-B14F-4D97-AF65-F5344CB8AC3E}">
        <p14:creationId xmlns:p14="http://schemas.microsoft.com/office/powerpoint/2010/main" val="142514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Long-Term Disability Insurance</a:t>
            </a:r>
          </a:p>
        </p:txBody>
      </p:sp>
      <p:sp>
        <p:nvSpPr>
          <p:cNvPr id="3" name="Content Placeholder 2"/>
          <p:cNvSpPr>
            <a:spLocks noGrp="1"/>
          </p:cNvSpPr>
          <p:nvPr>
            <p:ph idx="1"/>
          </p:nvPr>
        </p:nvSpPr>
        <p:spPr/>
        <p:txBody>
          <a:bodyPr>
            <a:normAutofit/>
          </a:bodyPr>
          <a:lstStyle/>
          <a:p>
            <a:pPr defTabSz="914400">
              <a:spcBef>
                <a:spcPts val="0"/>
              </a:spcBef>
              <a:buClrTx/>
            </a:pPr>
            <a:r>
              <a:rPr lang="en-US" dirty="0"/>
              <a:t>Pays a monthly benefit If you become disabled for &gt; 90 days</a:t>
            </a:r>
          </a:p>
          <a:p>
            <a:pPr defTabSz="914400">
              <a:spcBef>
                <a:spcPts val="1200"/>
              </a:spcBef>
              <a:buClrTx/>
            </a:pPr>
            <a:r>
              <a:rPr lang="en-US" dirty="0"/>
              <a:t>Benefit generally tax-free unless premium paid by employer with pre-tax dollars</a:t>
            </a:r>
          </a:p>
          <a:p>
            <a:pPr defTabSz="914400">
              <a:spcBef>
                <a:spcPts val="1200"/>
              </a:spcBef>
              <a:buClrTx/>
            </a:pPr>
            <a:r>
              <a:rPr lang="en-US" dirty="0"/>
              <a:t>You can generally insure up to 60%-70% of your income</a:t>
            </a:r>
          </a:p>
        </p:txBody>
      </p:sp>
      <p:sp>
        <p:nvSpPr>
          <p:cNvPr id="4" name="Title 1">
            <a:extLst>
              <a:ext uri="{FF2B5EF4-FFF2-40B4-BE49-F238E27FC236}">
                <a16:creationId xmlns:a16="http://schemas.microsoft.com/office/drawing/2014/main" id="{2EAD7363-1C9B-D03E-4F69-B0FAFA58E5C4}"/>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Disability Insurance</a:t>
            </a:r>
          </a:p>
        </p:txBody>
      </p:sp>
    </p:spTree>
    <p:extLst>
      <p:ext uri="{BB962C8B-B14F-4D97-AF65-F5344CB8AC3E}">
        <p14:creationId xmlns:p14="http://schemas.microsoft.com/office/powerpoint/2010/main" val="155604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Long-Term Disability Insurance</a:t>
            </a:r>
          </a:p>
        </p:txBody>
      </p:sp>
      <p:sp>
        <p:nvSpPr>
          <p:cNvPr id="3" name="Content Placeholder 2"/>
          <p:cNvSpPr>
            <a:spLocks noGrp="1"/>
          </p:cNvSpPr>
          <p:nvPr>
            <p:ph idx="1"/>
          </p:nvPr>
        </p:nvSpPr>
        <p:spPr/>
        <p:txBody>
          <a:bodyPr>
            <a:normAutofit/>
          </a:bodyPr>
          <a:lstStyle/>
          <a:p>
            <a:pPr defTabSz="914400">
              <a:spcBef>
                <a:spcPts val="0"/>
              </a:spcBef>
              <a:buClrTx/>
            </a:pPr>
            <a:r>
              <a:rPr lang="en-US" dirty="0"/>
              <a:t>Buy it now</a:t>
            </a:r>
          </a:p>
          <a:p>
            <a:pPr defTabSz="914400">
              <a:spcBef>
                <a:spcPts val="1200"/>
              </a:spcBef>
              <a:buClrTx/>
            </a:pPr>
            <a:r>
              <a:rPr lang="en-US" dirty="0"/>
              <a:t>How much?</a:t>
            </a:r>
          </a:p>
          <a:p>
            <a:pPr lvl="1" defTabSz="914400">
              <a:lnSpc>
                <a:spcPct val="100000"/>
              </a:lnSpc>
              <a:spcBef>
                <a:spcPts val="600"/>
              </a:spcBef>
              <a:buClrTx/>
            </a:pPr>
            <a:r>
              <a:rPr lang="en-US" dirty="0"/>
              <a:t>Current spending plus</a:t>
            </a:r>
          </a:p>
          <a:p>
            <a:pPr lvl="1" defTabSz="914400">
              <a:lnSpc>
                <a:spcPct val="100000"/>
              </a:lnSpc>
              <a:spcBef>
                <a:spcPts val="0"/>
              </a:spcBef>
              <a:buClrTx/>
            </a:pPr>
            <a:r>
              <a:rPr lang="en-US" dirty="0"/>
              <a:t>Retirement Savings (Most policies only pay to ages 65-67)</a:t>
            </a:r>
          </a:p>
        </p:txBody>
      </p:sp>
      <p:sp>
        <p:nvSpPr>
          <p:cNvPr id="4" name="Title 1">
            <a:extLst>
              <a:ext uri="{FF2B5EF4-FFF2-40B4-BE49-F238E27FC236}">
                <a16:creationId xmlns:a16="http://schemas.microsoft.com/office/drawing/2014/main" id="{EF0B81A7-92C7-71AD-F46F-A7DE46E7FB0C}"/>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Disability Insurance</a:t>
            </a:r>
          </a:p>
        </p:txBody>
      </p:sp>
    </p:spTree>
    <p:extLst>
      <p:ext uri="{BB962C8B-B14F-4D97-AF65-F5344CB8AC3E}">
        <p14:creationId xmlns:p14="http://schemas.microsoft.com/office/powerpoint/2010/main" val="469760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 vs Group</a:t>
            </a:r>
          </a:p>
        </p:txBody>
      </p:sp>
      <p:sp>
        <p:nvSpPr>
          <p:cNvPr id="3" name="Content Placeholder 2"/>
          <p:cNvSpPr>
            <a:spLocks noGrp="1"/>
          </p:cNvSpPr>
          <p:nvPr>
            <p:ph idx="1"/>
          </p:nvPr>
        </p:nvSpPr>
        <p:spPr/>
        <p:txBody>
          <a:bodyPr>
            <a:noAutofit/>
          </a:bodyPr>
          <a:lstStyle/>
          <a:p>
            <a:pPr defTabSz="914400">
              <a:spcBef>
                <a:spcPts val="0"/>
              </a:spcBef>
              <a:buClrTx/>
            </a:pPr>
            <a:r>
              <a:rPr lang="en-US" dirty="0"/>
              <a:t>Individual policies</a:t>
            </a:r>
          </a:p>
          <a:p>
            <a:pPr lvl="1" defTabSz="914400">
              <a:spcBef>
                <a:spcPts val="600"/>
              </a:spcBef>
              <a:buClrTx/>
            </a:pPr>
            <a:r>
              <a:rPr lang="en-US" sz="1900" dirty="0"/>
              <a:t>Stronger definition of disability</a:t>
            </a:r>
          </a:p>
          <a:p>
            <a:pPr lvl="1" defTabSz="914400">
              <a:spcBef>
                <a:spcPts val="0"/>
              </a:spcBef>
              <a:buClrTx/>
            </a:pPr>
            <a:r>
              <a:rPr lang="en-US" sz="1900" dirty="0"/>
              <a:t>Portable</a:t>
            </a:r>
          </a:p>
          <a:p>
            <a:pPr lvl="1" defTabSz="914400">
              <a:spcBef>
                <a:spcPts val="0"/>
              </a:spcBef>
              <a:buClrTx/>
            </a:pPr>
            <a:r>
              <a:rPr lang="en-US" sz="1900" dirty="0"/>
              <a:t>More options</a:t>
            </a:r>
          </a:p>
          <a:p>
            <a:pPr lvl="1" defTabSz="914400">
              <a:spcBef>
                <a:spcPts val="0"/>
              </a:spcBef>
              <a:buClrTx/>
            </a:pPr>
            <a:r>
              <a:rPr lang="en-US" sz="1900" dirty="0"/>
              <a:t>More expensive</a:t>
            </a:r>
          </a:p>
          <a:p>
            <a:pPr lvl="1" defTabSz="914400">
              <a:spcBef>
                <a:spcPts val="0"/>
              </a:spcBef>
              <a:buClrTx/>
            </a:pPr>
            <a:r>
              <a:rPr lang="en-US" sz="1900" dirty="0"/>
              <a:t>More difficult underwriting</a:t>
            </a:r>
          </a:p>
          <a:p>
            <a:pPr defTabSz="914400">
              <a:spcBef>
                <a:spcPts val="1200"/>
              </a:spcBef>
              <a:buClrTx/>
            </a:pPr>
            <a:r>
              <a:rPr lang="en-US" dirty="0"/>
              <a:t>Group policies (employer provided)</a:t>
            </a:r>
          </a:p>
          <a:p>
            <a:pPr lvl="1" defTabSz="914400">
              <a:spcBef>
                <a:spcPts val="600"/>
              </a:spcBef>
              <a:buClrTx/>
            </a:pPr>
            <a:r>
              <a:rPr lang="en-US" sz="1900" dirty="0"/>
              <a:t>Weaker definition</a:t>
            </a:r>
          </a:p>
          <a:p>
            <a:pPr lvl="1" defTabSz="914400">
              <a:spcBef>
                <a:spcPts val="0"/>
              </a:spcBef>
              <a:buClrTx/>
            </a:pPr>
            <a:r>
              <a:rPr lang="en-US" sz="1900" dirty="0"/>
              <a:t>Often non-portable</a:t>
            </a:r>
          </a:p>
          <a:p>
            <a:pPr lvl="1" defTabSz="914400">
              <a:spcBef>
                <a:spcPts val="0"/>
              </a:spcBef>
              <a:buClrTx/>
            </a:pPr>
            <a:r>
              <a:rPr lang="en-US" sz="1900" dirty="0"/>
              <a:t>Must take what is offered</a:t>
            </a:r>
          </a:p>
          <a:p>
            <a:pPr lvl="1" defTabSz="914400">
              <a:spcBef>
                <a:spcPts val="0"/>
              </a:spcBef>
              <a:buClrTx/>
            </a:pPr>
            <a:r>
              <a:rPr lang="en-US" sz="1900" dirty="0"/>
              <a:t>Cheaper</a:t>
            </a:r>
          </a:p>
          <a:p>
            <a:pPr lvl="1" defTabSz="914400">
              <a:spcBef>
                <a:spcPts val="0"/>
              </a:spcBef>
              <a:buClrTx/>
            </a:pPr>
            <a:r>
              <a:rPr lang="en-US" sz="1900" dirty="0"/>
              <a:t>Fewer pesky questions and possibly no exam at all</a:t>
            </a:r>
          </a:p>
        </p:txBody>
      </p:sp>
      <p:sp>
        <p:nvSpPr>
          <p:cNvPr id="4" name="Title 1">
            <a:extLst>
              <a:ext uri="{FF2B5EF4-FFF2-40B4-BE49-F238E27FC236}">
                <a16:creationId xmlns:a16="http://schemas.microsoft.com/office/drawing/2014/main" id="{BB930981-4B72-5FAA-1995-4012ABFD27CE}"/>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Disability Insurance</a:t>
            </a:r>
          </a:p>
        </p:txBody>
      </p:sp>
    </p:spTree>
    <p:extLst>
      <p:ext uri="{BB962C8B-B14F-4D97-AF65-F5344CB8AC3E}">
        <p14:creationId xmlns:p14="http://schemas.microsoft.com/office/powerpoint/2010/main" val="333204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Riders</a:t>
            </a:r>
          </a:p>
        </p:txBody>
      </p:sp>
      <p:sp>
        <p:nvSpPr>
          <p:cNvPr id="3" name="Content Placeholder 2"/>
          <p:cNvSpPr>
            <a:spLocks noGrp="1"/>
          </p:cNvSpPr>
          <p:nvPr>
            <p:ph idx="1"/>
          </p:nvPr>
        </p:nvSpPr>
        <p:spPr/>
        <p:txBody>
          <a:bodyPr>
            <a:normAutofit/>
          </a:bodyPr>
          <a:lstStyle/>
          <a:p>
            <a:pPr defTabSz="914400">
              <a:lnSpc>
                <a:spcPct val="100000"/>
              </a:lnSpc>
              <a:spcBef>
                <a:spcPts val="0"/>
              </a:spcBef>
              <a:buClrTx/>
            </a:pPr>
            <a:r>
              <a:rPr lang="en-US" dirty="0"/>
              <a:t>Residual/Partial disability</a:t>
            </a:r>
            <a:endParaRPr lang="en-US" sz="2600" dirty="0"/>
          </a:p>
          <a:p>
            <a:pPr lvl="1" defTabSz="914400">
              <a:lnSpc>
                <a:spcPct val="100000"/>
              </a:lnSpc>
              <a:spcBef>
                <a:spcPts val="0"/>
              </a:spcBef>
              <a:buClrTx/>
            </a:pPr>
            <a:r>
              <a:rPr lang="en-US" dirty="0"/>
              <a:t>A must have</a:t>
            </a:r>
          </a:p>
          <a:p>
            <a:pPr defTabSz="914400">
              <a:lnSpc>
                <a:spcPct val="100000"/>
              </a:lnSpc>
              <a:spcBef>
                <a:spcPts val="600"/>
              </a:spcBef>
              <a:buClrTx/>
            </a:pPr>
            <a:r>
              <a:rPr lang="en-US" dirty="0"/>
              <a:t>COLA</a:t>
            </a:r>
          </a:p>
          <a:p>
            <a:pPr lvl="1" defTabSz="914400">
              <a:lnSpc>
                <a:spcPct val="100000"/>
              </a:lnSpc>
              <a:spcBef>
                <a:spcPts val="0"/>
              </a:spcBef>
              <a:buClrTx/>
            </a:pPr>
            <a:r>
              <a:rPr lang="en-US" dirty="0"/>
              <a:t>A must have in first half of career</a:t>
            </a:r>
          </a:p>
          <a:p>
            <a:pPr defTabSz="914400">
              <a:lnSpc>
                <a:spcPct val="100000"/>
              </a:lnSpc>
              <a:spcBef>
                <a:spcPts val="600"/>
              </a:spcBef>
              <a:buClrTx/>
            </a:pPr>
            <a:r>
              <a:rPr lang="en-US" dirty="0"/>
              <a:t>Future Purchase Option</a:t>
            </a:r>
          </a:p>
          <a:p>
            <a:pPr lvl="1" defTabSz="914400">
              <a:lnSpc>
                <a:spcPct val="100000"/>
              </a:lnSpc>
              <a:spcBef>
                <a:spcPts val="0"/>
              </a:spcBef>
              <a:buClrTx/>
            </a:pPr>
            <a:r>
              <a:rPr lang="en-US" dirty="0"/>
              <a:t>Most residents should buy</a:t>
            </a:r>
          </a:p>
          <a:p>
            <a:pPr defTabSz="914400">
              <a:lnSpc>
                <a:spcPct val="100000"/>
              </a:lnSpc>
              <a:spcBef>
                <a:spcPts val="600"/>
              </a:spcBef>
              <a:buClrTx/>
            </a:pPr>
            <a:r>
              <a:rPr lang="en-US" dirty="0"/>
              <a:t>Catastrophic Disability</a:t>
            </a:r>
          </a:p>
          <a:p>
            <a:pPr lvl="1" defTabSz="914400">
              <a:lnSpc>
                <a:spcPct val="100000"/>
              </a:lnSpc>
              <a:spcBef>
                <a:spcPts val="0"/>
              </a:spcBef>
              <a:buClrTx/>
            </a:pPr>
            <a:r>
              <a:rPr lang="en-US" dirty="0"/>
              <a:t>Consider just buying larger policy</a:t>
            </a:r>
          </a:p>
          <a:p>
            <a:pPr defTabSz="914400">
              <a:lnSpc>
                <a:spcPct val="100000"/>
              </a:lnSpc>
              <a:spcBef>
                <a:spcPts val="600"/>
              </a:spcBef>
              <a:buClrTx/>
            </a:pPr>
            <a:r>
              <a:rPr lang="en-US" dirty="0"/>
              <a:t>Retirement Rider</a:t>
            </a:r>
          </a:p>
          <a:p>
            <a:pPr lvl="1" defTabSz="914400">
              <a:lnSpc>
                <a:spcPct val="100000"/>
              </a:lnSpc>
              <a:spcBef>
                <a:spcPts val="0"/>
              </a:spcBef>
              <a:buClrTx/>
            </a:pPr>
            <a:r>
              <a:rPr lang="en-US" dirty="0"/>
              <a:t>Only worth it if you cannot buy as large of a policy as you like</a:t>
            </a:r>
          </a:p>
        </p:txBody>
      </p:sp>
      <p:sp>
        <p:nvSpPr>
          <p:cNvPr id="4" name="Title 1">
            <a:extLst>
              <a:ext uri="{FF2B5EF4-FFF2-40B4-BE49-F238E27FC236}">
                <a16:creationId xmlns:a16="http://schemas.microsoft.com/office/drawing/2014/main" id="{84EFAB12-D313-CBFC-5BB1-104AAD54C3E4}"/>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Disability Insurance</a:t>
            </a:r>
          </a:p>
        </p:txBody>
      </p:sp>
    </p:spTree>
    <p:extLst>
      <p:ext uri="{BB962C8B-B14F-4D97-AF65-F5344CB8AC3E}">
        <p14:creationId xmlns:p14="http://schemas.microsoft.com/office/powerpoint/2010/main" val="2026215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5426242" y="1467853"/>
            <a:ext cx="6581274" cy="4709110"/>
          </a:xfrm>
        </p:spPr>
        <p:txBody>
          <a:bodyPr>
            <a:normAutofit/>
          </a:bodyPr>
          <a:lstStyle/>
          <a:p>
            <a:pPr marL="457200" indent="-457200">
              <a:buFont typeface="+mj-lt"/>
              <a:buAutoNum type="arabicPeriod"/>
            </a:pPr>
            <a:r>
              <a:rPr lang="en-US" b="1" dirty="0">
                <a:solidFill>
                  <a:srgbClr val="2F78BD"/>
                </a:solidFill>
              </a:rPr>
              <a:t>Financial literacy</a:t>
            </a:r>
          </a:p>
          <a:p>
            <a:pPr marL="457200" indent="-457200">
              <a:buFont typeface="+mj-lt"/>
              <a:buAutoNum type="arabicPeriod"/>
            </a:pPr>
            <a:r>
              <a:rPr lang="en-US" b="1" dirty="0">
                <a:solidFill>
                  <a:srgbClr val="2F78BD"/>
                </a:solidFill>
              </a:rPr>
              <a:t>Student loan management for residents</a:t>
            </a:r>
          </a:p>
          <a:p>
            <a:pPr marL="457200" indent="-457200">
              <a:buFont typeface="+mj-lt"/>
              <a:buAutoNum type="arabicPeriod"/>
            </a:pPr>
            <a:r>
              <a:rPr lang="en-US" b="1" dirty="0">
                <a:solidFill>
                  <a:srgbClr val="2F78BD"/>
                </a:solidFill>
              </a:rPr>
              <a:t>Disability insurance</a:t>
            </a:r>
          </a:p>
          <a:p>
            <a:pPr marL="457200" indent="-457200">
              <a:buFont typeface="+mj-lt"/>
              <a:buAutoNum type="arabicPeriod"/>
            </a:pPr>
            <a:r>
              <a:rPr lang="en-US" b="1" dirty="0">
                <a:solidFill>
                  <a:srgbClr val="2F78BD"/>
                </a:solidFill>
              </a:rPr>
              <a:t>Term life insurance</a:t>
            </a:r>
          </a:p>
          <a:p>
            <a:pPr marL="457200" indent="-457200">
              <a:buFont typeface="+mj-lt"/>
              <a:buAutoNum type="arabicPeriod"/>
            </a:pPr>
            <a:r>
              <a:rPr lang="en-US" b="1" dirty="0">
                <a:solidFill>
                  <a:srgbClr val="2F78BD"/>
                </a:solidFill>
              </a:rPr>
              <a:t>Use of Roth retirement accounts</a:t>
            </a:r>
          </a:p>
          <a:p>
            <a:pPr marL="457200" indent="-457200">
              <a:buFont typeface="+mj-lt"/>
              <a:buAutoNum type="arabicPeriod"/>
            </a:pPr>
            <a:r>
              <a:rPr lang="en-US" b="1" dirty="0">
                <a:solidFill>
                  <a:srgbClr val="2F78BD"/>
                </a:solidFill>
              </a:rPr>
              <a:t>A written financial plan</a:t>
            </a:r>
          </a:p>
          <a:p>
            <a:pPr marL="457200" indent="-457200">
              <a:buFont typeface="+mj-lt"/>
              <a:buAutoNum type="arabicPeriod"/>
            </a:pPr>
            <a:r>
              <a:rPr lang="en-US" b="1" dirty="0">
                <a:solidFill>
                  <a:srgbClr val="2F78BD"/>
                </a:solidFill>
              </a:rPr>
              <a:t>Contract evaluation</a:t>
            </a:r>
          </a:p>
        </p:txBody>
      </p:sp>
      <p:sp>
        <p:nvSpPr>
          <p:cNvPr id="2" name="Title 1"/>
          <p:cNvSpPr>
            <a:spLocks noGrp="1"/>
          </p:cNvSpPr>
          <p:nvPr>
            <p:ph type="title"/>
          </p:nvPr>
        </p:nvSpPr>
        <p:spPr/>
        <p:txBody>
          <a:bodyPr/>
          <a:lstStyle/>
          <a:p>
            <a:pPr>
              <a:lnSpc>
                <a:spcPts val="7240"/>
              </a:lnSpc>
            </a:pPr>
            <a:r>
              <a:rPr lang="en-US" dirty="0"/>
              <a:t>What We’ll Cover Today</a:t>
            </a:r>
          </a:p>
        </p:txBody>
      </p:sp>
    </p:spTree>
    <p:extLst>
      <p:ext uri="{BB962C8B-B14F-4D97-AF65-F5344CB8AC3E}">
        <p14:creationId xmlns:p14="http://schemas.microsoft.com/office/powerpoint/2010/main" val="22809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Saving Money</a:t>
            </a:r>
          </a:p>
        </p:txBody>
      </p:sp>
      <p:sp>
        <p:nvSpPr>
          <p:cNvPr id="3" name="Content Placeholder 2"/>
          <p:cNvSpPr>
            <a:spLocks noGrp="1"/>
          </p:cNvSpPr>
          <p:nvPr>
            <p:ph idx="1"/>
          </p:nvPr>
        </p:nvSpPr>
        <p:spPr/>
        <p:txBody>
          <a:bodyPr>
            <a:normAutofit fontScale="92500" lnSpcReduction="10000"/>
          </a:bodyPr>
          <a:lstStyle/>
          <a:p>
            <a:pPr defTabSz="914400">
              <a:lnSpc>
                <a:spcPct val="100000"/>
              </a:lnSpc>
              <a:spcBef>
                <a:spcPts val="600"/>
              </a:spcBef>
              <a:buClrTx/>
            </a:pPr>
            <a:r>
              <a:rPr lang="en-US" dirty="0"/>
              <a:t>Long-term disability insurance is expensive</a:t>
            </a:r>
          </a:p>
          <a:p>
            <a:pPr lvl="1" defTabSz="914400">
              <a:lnSpc>
                <a:spcPct val="100000"/>
              </a:lnSpc>
              <a:spcBef>
                <a:spcPts val="600"/>
              </a:spcBef>
              <a:buClrTx/>
            </a:pPr>
            <a:r>
              <a:rPr lang="en-US" sz="1800" dirty="0"/>
              <a:t>2%-6% of monthly benefit</a:t>
            </a:r>
          </a:p>
          <a:p>
            <a:pPr lvl="1" defTabSz="914400">
              <a:lnSpc>
                <a:spcPct val="100000"/>
              </a:lnSpc>
              <a:spcBef>
                <a:spcPts val="600"/>
              </a:spcBef>
              <a:buClrTx/>
            </a:pPr>
            <a:r>
              <a:rPr lang="en-US" sz="1800" dirty="0"/>
              <a:t>$200-$600 per month for a $10,000 benefit</a:t>
            </a:r>
          </a:p>
          <a:p>
            <a:pPr defTabSz="914400">
              <a:lnSpc>
                <a:spcPct val="100000"/>
              </a:lnSpc>
              <a:spcBef>
                <a:spcPts val="600"/>
              </a:spcBef>
              <a:buClrTx/>
            </a:pPr>
            <a:r>
              <a:rPr lang="en-US" dirty="0"/>
              <a:t>Consider individual + group policy</a:t>
            </a:r>
          </a:p>
          <a:p>
            <a:pPr defTabSz="914400">
              <a:lnSpc>
                <a:spcPct val="100000"/>
              </a:lnSpc>
              <a:spcBef>
                <a:spcPts val="600"/>
              </a:spcBef>
              <a:buClrTx/>
            </a:pPr>
            <a:r>
              <a:rPr lang="en-US" dirty="0"/>
              <a:t>Buy from an independent agent</a:t>
            </a:r>
          </a:p>
          <a:p>
            <a:pPr defTabSz="914400">
              <a:lnSpc>
                <a:spcPct val="100000"/>
              </a:lnSpc>
              <a:spcBef>
                <a:spcPts val="600"/>
              </a:spcBef>
              <a:buClrTx/>
            </a:pPr>
            <a:r>
              <a:rPr lang="en-US" dirty="0"/>
              <a:t>Ask for discounts</a:t>
            </a:r>
          </a:p>
          <a:p>
            <a:pPr defTabSz="914400">
              <a:lnSpc>
                <a:spcPct val="100000"/>
              </a:lnSpc>
              <a:spcBef>
                <a:spcPts val="600"/>
              </a:spcBef>
              <a:buClrTx/>
            </a:pPr>
            <a:r>
              <a:rPr lang="en-US" dirty="0"/>
              <a:t>Women–Look for Unisex policies</a:t>
            </a:r>
          </a:p>
          <a:p>
            <a:pPr defTabSz="914400">
              <a:lnSpc>
                <a:spcPct val="100000"/>
              </a:lnSpc>
              <a:spcBef>
                <a:spcPts val="600"/>
              </a:spcBef>
              <a:buClrTx/>
            </a:pPr>
            <a:r>
              <a:rPr lang="en-US" dirty="0"/>
              <a:t>Cancel unneeded riders</a:t>
            </a:r>
          </a:p>
          <a:p>
            <a:pPr defTabSz="914400">
              <a:lnSpc>
                <a:spcPct val="100000"/>
              </a:lnSpc>
              <a:spcBef>
                <a:spcPts val="600"/>
              </a:spcBef>
              <a:buClrTx/>
            </a:pPr>
            <a:r>
              <a:rPr lang="en-US" dirty="0"/>
              <a:t>Consider graded premiums</a:t>
            </a:r>
          </a:p>
          <a:p>
            <a:pPr defTabSz="914400">
              <a:lnSpc>
                <a:spcPct val="100000"/>
              </a:lnSpc>
              <a:spcBef>
                <a:spcPts val="600"/>
              </a:spcBef>
              <a:buClrTx/>
            </a:pPr>
            <a:r>
              <a:rPr lang="en-US" dirty="0"/>
              <a:t>Cancel policy when you become financially independent</a:t>
            </a:r>
          </a:p>
          <a:p>
            <a:pPr lvl="1" defTabSz="914400">
              <a:spcBef>
                <a:spcPts val="0"/>
              </a:spcBef>
              <a:buClrTx/>
            </a:pPr>
            <a:endParaRPr lang="en-US" dirty="0"/>
          </a:p>
        </p:txBody>
      </p:sp>
      <p:sp>
        <p:nvSpPr>
          <p:cNvPr id="4" name="Title 1">
            <a:extLst>
              <a:ext uri="{FF2B5EF4-FFF2-40B4-BE49-F238E27FC236}">
                <a16:creationId xmlns:a16="http://schemas.microsoft.com/office/drawing/2014/main" id="{26D2B17F-82AA-AA28-082D-DC471DD59765}"/>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Disability Insurance</a:t>
            </a:r>
          </a:p>
        </p:txBody>
      </p:sp>
    </p:spTree>
    <p:extLst>
      <p:ext uri="{BB962C8B-B14F-4D97-AF65-F5344CB8AC3E}">
        <p14:creationId xmlns:p14="http://schemas.microsoft.com/office/powerpoint/2010/main" val="1422788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Term Life </a:t>
            </a:r>
            <a:br>
              <a:rPr lang="en-US" dirty="0"/>
            </a:br>
            <a:r>
              <a:rPr lang="en-US" dirty="0"/>
              <a:t>Insurance</a:t>
            </a:r>
          </a:p>
        </p:txBody>
      </p:sp>
      <p:pic>
        <p:nvPicPr>
          <p:cNvPr id="4" name="Picture 3">
            <a:extLst>
              <a:ext uri="{FF2B5EF4-FFF2-40B4-BE49-F238E27FC236}">
                <a16:creationId xmlns:a16="http://schemas.microsoft.com/office/drawing/2014/main" id="{C0B47E9E-F1B7-C5F6-9F90-786F18DEDE23}"/>
              </a:ext>
            </a:extLst>
          </p:cNvPr>
          <p:cNvPicPr>
            <a:picLocks noChangeAspect="1"/>
          </p:cNvPicPr>
          <p:nvPr/>
        </p:nvPicPr>
        <p:blipFill rotWithShape="1">
          <a:blip r:embed="rId2"/>
          <a:srcRect l="7320" r="71749" b="217"/>
          <a:stretch/>
        </p:blipFill>
        <p:spPr>
          <a:xfrm>
            <a:off x="7037614" y="0"/>
            <a:ext cx="5154386" cy="6858000"/>
          </a:xfrm>
          <a:prstGeom prst="rect">
            <a:avLst/>
          </a:prstGeom>
        </p:spPr>
      </p:pic>
    </p:spTree>
    <p:extLst>
      <p:ext uri="{BB962C8B-B14F-4D97-AF65-F5344CB8AC3E}">
        <p14:creationId xmlns:p14="http://schemas.microsoft.com/office/powerpoint/2010/main" val="492061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Income Insurance</a:t>
            </a:r>
          </a:p>
        </p:txBody>
      </p:sp>
      <p:sp>
        <p:nvSpPr>
          <p:cNvPr id="3" name="Content Placeholder 2"/>
          <p:cNvSpPr>
            <a:spLocks noGrp="1"/>
          </p:cNvSpPr>
          <p:nvPr>
            <p:ph idx="1"/>
          </p:nvPr>
        </p:nvSpPr>
        <p:spPr/>
        <p:txBody>
          <a:bodyPr>
            <a:normAutofit/>
          </a:bodyPr>
          <a:lstStyle/>
          <a:p>
            <a:pPr defTabSz="914400">
              <a:spcBef>
                <a:spcPts val="0"/>
              </a:spcBef>
              <a:buClrTx/>
            </a:pPr>
            <a:r>
              <a:rPr lang="en-US" dirty="0"/>
              <a:t>Must buy if anyone else depends on your income</a:t>
            </a:r>
          </a:p>
          <a:p>
            <a:pPr defTabSz="914400">
              <a:spcBef>
                <a:spcPts val="1200"/>
              </a:spcBef>
              <a:buClrTx/>
            </a:pPr>
            <a:r>
              <a:rPr lang="en-US" dirty="0"/>
              <a:t>Also consider covering a stay-at-home parent</a:t>
            </a:r>
          </a:p>
          <a:p>
            <a:pPr defTabSz="914400">
              <a:spcBef>
                <a:spcPts val="1200"/>
              </a:spcBef>
              <a:buClrTx/>
            </a:pPr>
            <a:r>
              <a:rPr lang="en-US" dirty="0"/>
              <a:t>Pays a tax-free cash benefit upon your death</a:t>
            </a:r>
          </a:p>
          <a:p>
            <a:pPr>
              <a:spcBef>
                <a:spcPts val="1200"/>
              </a:spcBef>
            </a:pPr>
            <a:r>
              <a:rPr lang="en-US" dirty="0"/>
              <a:t>Term is “pure” life insurance</a:t>
            </a:r>
          </a:p>
          <a:p>
            <a:pPr lvl="1">
              <a:spcBef>
                <a:spcPts val="1200"/>
              </a:spcBef>
            </a:pPr>
            <a:r>
              <a:rPr lang="en-US" dirty="0"/>
              <a:t>You die during the term, it pays</a:t>
            </a:r>
          </a:p>
          <a:p>
            <a:pPr defTabSz="914400">
              <a:spcBef>
                <a:spcPts val="0"/>
              </a:spcBef>
              <a:buClrTx/>
            </a:pPr>
            <a:endParaRPr lang="en-US" sz="2600" dirty="0"/>
          </a:p>
        </p:txBody>
      </p:sp>
      <p:sp>
        <p:nvSpPr>
          <p:cNvPr id="4" name="Title 1">
            <a:extLst>
              <a:ext uri="{FF2B5EF4-FFF2-40B4-BE49-F238E27FC236}">
                <a16:creationId xmlns:a16="http://schemas.microsoft.com/office/drawing/2014/main" id="{AFBDA019-F71D-D041-E264-6F1193A7356C}"/>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Term Life Insurance</a:t>
            </a:r>
          </a:p>
        </p:txBody>
      </p:sp>
    </p:spTree>
    <p:extLst>
      <p:ext uri="{BB962C8B-B14F-4D97-AF65-F5344CB8AC3E}">
        <p14:creationId xmlns:p14="http://schemas.microsoft.com/office/powerpoint/2010/main" val="19002872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 vs Whole Life Insurance</a:t>
            </a:r>
          </a:p>
        </p:txBody>
      </p:sp>
      <p:sp>
        <p:nvSpPr>
          <p:cNvPr id="3" name="Content Placeholder 2"/>
          <p:cNvSpPr>
            <a:spLocks noGrp="1"/>
          </p:cNvSpPr>
          <p:nvPr>
            <p:ph idx="1"/>
          </p:nvPr>
        </p:nvSpPr>
        <p:spPr/>
        <p:txBody>
          <a:bodyPr>
            <a:normAutofit/>
          </a:bodyPr>
          <a:lstStyle/>
          <a:p>
            <a:pPr defTabSz="914400">
              <a:lnSpc>
                <a:spcPct val="100000"/>
              </a:lnSpc>
              <a:spcBef>
                <a:spcPts val="0"/>
              </a:spcBef>
              <a:buClrTx/>
            </a:pPr>
            <a:r>
              <a:rPr lang="en-US" dirty="0"/>
              <a:t>Inexpensive</a:t>
            </a:r>
          </a:p>
          <a:p>
            <a:pPr lvl="1" defTabSz="914400">
              <a:lnSpc>
                <a:spcPct val="100000"/>
              </a:lnSpc>
              <a:spcBef>
                <a:spcPts val="600"/>
              </a:spcBef>
              <a:buClrTx/>
            </a:pPr>
            <a:r>
              <a:rPr lang="en-US" dirty="0"/>
              <a:t>10-year policy = $17/month for a $1M benefit (healthy woman)</a:t>
            </a:r>
          </a:p>
          <a:p>
            <a:pPr lvl="1" defTabSz="914400">
              <a:lnSpc>
                <a:spcPct val="100000"/>
              </a:lnSpc>
              <a:spcBef>
                <a:spcPts val="0"/>
              </a:spcBef>
              <a:buClrTx/>
            </a:pPr>
            <a:r>
              <a:rPr lang="en-US" dirty="0"/>
              <a:t>20-year policy = $27/month for a $1M benefit (healthy woman)</a:t>
            </a:r>
          </a:p>
          <a:p>
            <a:pPr lvl="1" defTabSz="914400">
              <a:lnSpc>
                <a:spcPct val="100000"/>
              </a:lnSpc>
              <a:spcBef>
                <a:spcPts val="0"/>
              </a:spcBef>
              <a:buClrTx/>
            </a:pPr>
            <a:r>
              <a:rPr lang="en-US" dirty="0"/>
              <a:t>30-year policy = $45/month for a $1M benefit (healthy woman)</a:t>
            </a:r>
          </a:p>
          <a:p>
            <a:pPr lvl="1" defTabSz="914400">
              <a:lnSpc>
                <a:spcPct val="100000"/>
              </a:lnSpc>
              <a:spcBef>
                <a:spcPts val="0"/>
              </a:spcBef>
              <a:buClrTx/>
            </a:pPr>
            <a:r>
              <a:rPr lang="en-US" dirty="0"/>
              <a:t>Unlike disability, women cheaper than men</a:t>
            </a:r>
          </a:p>
          <a:p>
            <a:pPr defTabSz="914400">
              <a:lnSpc>
                <a:spcPct val="100000"/>
              </a:lnSpc>
              <a:spcBef>
                <a:spcPts val="600"/>
              </a:spcBef>
              <a:buClrTx/>
            </a:pPr>
            <a:r>
              <a:rPr lang="en-US" dirty="0"/>
              <a:t>Useful for income protection during your career</a:t>
            </a:r>
          </a:p>
          <a:p>
            <a:pPr defTabSz="914400">
              <a:lnSpc>
                <a:spcPct val="100000"/>
              </a:lnSpc>
              <a:spcBef>
                <a:spcPts val="600"/>
              </a:spcBef>
              <a:buClrTx/>
            </a:pPr>
            <a:r>
              <a:rPr lang="en-US" dirty="0"/>
              <a:t>Whole life = life-long death benefit plus low return investment</a:t>
            </a:r>
          </a:p>
          <a:p>
            <a:pPr lvl="1" defTabSz="914400">
              <a:lnSpc>
                <a:spcPct val="100000"/>
              </a:lnSpc>
              <a:spcBef>
                <a:spcPts val="600"/>
              </a:spcBef>
              <a:buClrTx/>
            </a:pPr>
            <a:r>
              <a:rPr lang="en-US" dirty="0"/>
              <a:t>Costs 8X-20X as much for same benefit</a:t>
            </a:r>
          </a:p>
          <a:p>
            <a:pPr lvl="1" defTabSz="914400">
              <a:lnSpc>
                <a:spcPct val="100000"/>
              </a:lnSpc>
              <a:spcBef>
                <a:spcPts val="0"/>
              </a:spcBef>
              <a:buClrTx/>
            </a:pPr>
            <a:r>
              <a:rPr lang="en-US" dirty="0"/>
              <a:t>A product designed to be sold, not bought</a:t>
            </a:r>
          </a:p>
          <a:p>
            <a:pPr lvl="1" defTabSz="914400">
              <a:lnSpc>
                <a:spcPct val="100000"/>
              </a:lnSpc>
              <a:spcBef>
                <a:spcPts val="0"/>
              </a:spcBef>
              <a:buClrTx/>
            </a:pPr>
            <a:r>
              <a:rPr lang="en-US" dirty="0"/>
              <a:t>75% of physician purchasers regret their decision</a:t>
            </a:r>
          </a:p>
        </p:txBody>
      </p:sp>
      <p:sp>
        <p:nvSpPr>
          <p:cNvPr id="4" name="Title 1">
            <a:extLst>
              <a:ext uri="{FF2B5EF4-FFF2-40B4-BE49-F238E27FC236}">
                <a16:creationId xmlns:a16="http://schemas.microsoft.com/office/drawing/2014/main" id="{66248E97-BD67-6484-6C21-B5A463F826B5}"/>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Term Life Insurance</a:t>
            </a:r>
          </a:p>
        </p:txBody>
      </p:sp>
    </p:spTree>
    <p:extLst>
      <p:ext uri="{BB962C8B-B14F-4D97-AF65-F5344CB8AC3E}">
        <p14:creationId xmlns:p14="http://schemas.microsoft.com/office/powerpoint/2010/main" val="6660640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Much to Buy</a:t>
            </a:r>
          </a:p>
        </p:txBody>
      </p:sp>
      <p:sp>
        <p:nvSpPr>
          <p:cNvPr id="3" name="Content Placeholder 2"/>
          <p:cNvSpPr>
            <a:spLocks noGrp="1"/>
          </p:cNvSpPr>
          <p:nvPr>
            <p:ph idx="1"/>
          </p:nvPr>
        </p:nvSpPr>
        <p:spPr/>
        <p:txBody>
          <a:bodyPr>
            <a:normAutofit/>
          </a:bodyPr>
          <a:lstStyle/>
          <a:p>
            <a:pPr defTabSz="914400">
              <a:lnSpc>
                <a:spcPct val="100000"/>
              </a:lnSpc>
              <a:spcBef>
                <a:spcPts val="0"/>
              </a:spcBef>
              <a:buClrTx/>
            </a:pPr>
            <a:r>
              <a:rPr lang="en-US" sz="2400" dirty="0"/>
              <a:t>Decide what you want the money to do</a:t>
            </a:r>
          </a:p>
          <a:p>
            <a:pPr lvl="1" defTabSz="914400">
              <a:lnSpc>
                <a:spcPct val="100000"/>
              </a:lnSpc>
              <a:spcBef>
                <a:spcPts val="600"/>
              </a:spcBef>
              <a:buClrTx/>
            </a:pPr>
            <a:r>
              <a:rPr lang="en-US" dirty="0"/>
              <a:t>Allow spouse to never work?</a:t>
            </a:r>
          </a:p>
          <a:p>
            <a:pPr lvl="2" defTabSz="914400">
              <a:lnSpc>
                <a:spcPct val="100000"/>
              </a:lnSpc>
              <a:spcBef>
                <a:spcPts val="0"/>
              </a:spcBef>
              <a:buClrTx/>
            </a:pPr>
            <a:r>
              <a:rPr lang="en-US" dirty="0"/>
              <a:t>25X annual expenses</a:t>
            </a:r>
          </a:p>
          <a:p>
            <a:pPr lvl="1" defTabSz="914400">
              <a:lnSpc>
                <a:spcPct val="100000"/>
              </a:lnSpc>
              <a:spcBef>
                <a:spcPts val="0"/>
              </a:spcBef>
              <a:buClrTx/>
            </a:pPr>
            <a:r>
              <a:rPr lang="en-US" dirty="0"/>
              <a:t>Pay off house?</a:t>
            </a:r>
          </a:p>
          <a:p>
            <a:pPr lvl="1" defTabSz="914400">
              <a:lnSpc>
                <a:spcPct val="100000"/>
              </a:lnSpc>
              <a:spcBef>
                <a:spcPts val="0"/>
              </a:spcBef>
              <a:buClrTx/>
            </a:pPr>
            <a:r>
              <a:rPr lang="en-US" dirty="0"/>
              <a:t>Pay for college?</a:t>
            </a:r>
          </a:p>
          <a:p>
            <a:pPr lvl="1" defTabSz="914400">
              <a:lnSpc>
                <a:spcPct val="100000"/>
              </a:lnSpc>
              <a:spcBef>
                <a:spcPts val="0"/>
              </a:spcBef>
              <a:buClrTx/>
            </a:pPr>
            <a:r>
              <a:rPr lang="en-US" dirty="0"/>
              <a:t>Remember federal and most private student loans are forgiven at death</a:t>
            </a:r>
          </a:p>
          <a:p>
            <a:pPr defTabSz="914400">
              <a:lnSpc>
                <a:spcPct val="100000"/>
              </a:lnSpc>
              <a:spcBef>
                <a:spcPts val="600"/>
              </a:spcBef>
              <a:buClrTx/>
            </a:pPr>
            <a:r>
              <a:rPr lang="en-US" dirty="0"/>
              <a:t>Add it all up and round up to nearest million</a:t>
            </a:r>
          </a:p>
          <a:p>
            <a:pPr defTabSz="914400">
              <a:lnSpc>
                <a:spcPct val="100000"/>
              </a:lnSpc>
              <a:spcBef>
                <a:spcPts val="600"/>
              </a:spcBef>
              <a:buClrTx/>
            </a:pPr>
            <a:r>
              <a:rPr lang="en-US" dirty="0"/>
              <a:t>Typically $2M-$5M for most docs</a:t>
            </a:r>
          </a:p>
        </p:txBody>
      </p:sp>
      <p:sp>
        <p:nvSpPr>
          <p:cNvPr id="4" name="Title 1">
            <a:extLst>
              <a:ext uri="{FF2B5EF4-FFF2-40B4-BE49-F238E27FC236}">
                <a16:creationId xmlns:a16="http://schemas.microsoft.com/office/drawing/2014/main" id="{FCEB904D-0C6A-4545-A163-353F7739B3CC}"/>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b="1" i="0" dirty="0">
                <a:solidFill>
                  <a:srgbClr val="8DC5DB"/>
                </a:solidFill>
                <a:latin typeface="Helvetica Neue" panose="02000503000000020004" pitchFamily="2" charset="0"/>
                <a:ea typeface="Helvetica Neue" panose="02000503000000020004" pitchFamily="2" charset="0"/>
                <a:cs typeface="Helvetica Neue" panose="02000503000000020004" pitchFamily="2" charset="0"/>
              </a:rPr>
              <a:t>Financial Basics for Residents  </a:t>
            </a:r>
            <a:r>
              <a:rPr lang="en-US" sz="1800" dirty="0">
                <a:solidFill>
                  <a:srgbClr val="2F78BD"/>
                </a:solidFill>
              </a:rPr>
              <a:t>Term Life </a:t>
            </a:r>
            <a:r>
              <a:rPr lang="en-US" sz="1800" b="1" i="0" dirty="0">
                <a:solidFill>
                  <a:srgbClr val="2F78BD"/>
                </a:solidFill>
                <a:latin typeface="Helvetica Neue" panose="02000503000000020004" pitchFamily="2" charset="0"/>
                <a:ea typeface="Helvetica Neue" panose="02000503000000020004" pitchFamily="2" charset="0"/>
                <a:cs typeface="Helvetica Neue" panose="02000503000000020004" pitchFamily="2" charset="0"/>
              </a:rPr>
              <a:t>Insurance</a:t>
            </a:r>
          </a:p>
        </p:txBody>
      </p:sp>
    </p:spTree>
    <p:extLst>
      <p:ext uri="{BB962C8B-B14F-4D97-AF65-F5344CB8AC3E}">
        <p14:creationId xmlns:p14="http://schemas.microsoft.com/office/powerpoint/2010/main" val="820395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nSpc>
                <a:spcPts val="8040"/>
              </a:lnSpc>
            </a:pPr>
            <a:r>
              <a:rPr lang="en-US" sz="8000" dirty="0"/>
              <a:t>Use Roth </a:t>
            </a:r>
            <a:br>
              <a:rPr lang="en-US" sz="8000" dirty="0"/>
            </a:br>
            <a:r>
              <a:rPr lang="en-US" sz="8000" dirty="0"/>
              <a:t>Retirement Accounts</a:t>
            </a:r>
          </a:p>
        </p:txBody>
      </p:sp>
      <p:cxnSp>
        <p:nvCxnSpPr>
          <p:cNvPr id="3" name="Straight Connector 2">
            <a:extLst>
              <a:ext uri="{FF2B5EF4-FFF2-40B4-BE49-F238E27FC236}">
                <a16:creationId xmlns:a16="http://schemas.microsoft.com/office/drawing/2014/main" id="{196904D5-B2B1-29BC-CCF6-BB6A14DF33E6}"/>
              </a:ext>
            </a:extLst>
          </p:cNvPr>
          <p:cNvCxnSpPr>
            <a:cxnSpLocks/>
          </p:cNvCxnSpPr>
          <p:nvPr/>
        </p:nvCxnSpPr>
        <p:spPr>
          <a:xfrm>
            <a:off x="775251" y="1913021"/>
            <a:ext cx="0" cy="3164305"/>
          </a:xfrm>
          <a:prstGeom prst="line">
            <a:avLst/>
          </a:prstGeom>
          <a:ln w="57150">
            <a:solidFill>
              <a:srgbClr val="8DC5DB"/>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083E0DB-5F7D-767B-DEBD-0218ED12212B}"/>
              </a:ext>
            </a:extLst>
          </p:cNvPr>
          <p:cNvPicPr>
            <a:picLocks noChangeAspect="1"/>
          </p:cNvPicPr>
          <p:nvPr/>
        </p:nvPicPr>
        <p:blipFill rotWithShape="1">
          <a:blip r:embed="rId2"/>
          <a:srcRect l="13520" r="34168"/>
          <a:stretch/>
        </p:blipFill>
        <p:spPr>
          <a:xfrm>
            <a:off x="6691256" y="0"/>
            <a:ext cx="5500743" cy="6858000"/>
          </a:xfrm>
          <a:prstGeom prst="rect">
            <a:avLst/>
          </a:prstGeom>
        </p:spPr>
      </p:pic>
    </p:spTree>
    <p:extLst>
      <p:ext uri="{BB962C8B-B14F-4D97-AF65-F5344CB8AC3E}">
        <p14:creationId xmlns:p14="http://schemas.microsoft.com/office/powerpoint/2010/main" val="7245858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Retirement Accounts Rule!</a:t>
            </a:r>
          </a:p>
        </p:txBody>
      </p:sp>
      <p:sp>
        <p:nvSpPr>
          <p:cNvPr id="3" name="Content Placeholder 2"/>
          <p:cNvSpPr>
            <a:spLocks noGrp="1"/>
          </p:cNvSpPr>
          <p:nvPr>
            <p:ph idx="1"/>
          </p:nvPr>
        </p:nvSpPr>
        <p:spPr/>
        <p:txBody>
          <a:bodyPr>
            <a:normAutofit/>
          </a:bodyPr>
          <a:lstStyle/>
          <a:p>
            <a:r>
              <a:rPr lang="en-US" dirty="0"/>
              <a:t>Asset protection</a:t>
            </a:r>
          </a:p>
          <a:p>
            <a:pPr lvl="1"/>
            <a:r>
              <a:rPr lang="en-US" dirty="0"/>
              <a:t>Most states protect 401(k)s and IRAs from your creditors</a:t>
            </a:r>
          </a:p>
          <a:p>
            <a:pPr>
              <a:spcBef>
                <a:spcPts val="1200"/>
              </a:spcBef>
            </a:pPr>
            <a:r>
              <a:rPr lang="en-US" dirty="0"/>
              <a:t>Estate planning</a:t>
            </a:r>
          </a:p>
          <a:p>
            <a:pPr lvl="1"/>
            <a:r>
              <a:rPr lang="en-US" dirty="0"/>
              <a:t>Easy to designate beneficiaries, plus stretch IRAs</a:t>
            </a:r>
          </a:p>
          <a:p>
            <a:pPr>
              <a:spcBef>
                <a:spcPts val="1200"/>
              </a:spcBef>
            </a:pPr>
            <a:r>
              <a:rPr lang="en-US" dirty="0"/>
              <a:t>Cheaper rebalancing</a:t>
            </a:r>
          </a:p>
          <a:p>
            <a:pPr lvl="1"/>
            <a:r>
              <a:rPr lang="en-US" dirty="0"/>
              <a:t>No taxes due upon selling an asset</a:t>
            </a:r>
          </a:p>
          <a:p>
            <a:pPr>
              <a:spcBef>
                <a:spcPts val="1200"/>
              </a:spcBef>
            </a:pPr>
            <a:r>
              <a:rPr lang="en-US" dirty="0"/>
              <a:t>Better behavior</a:t>
            </a:r>
          </a:p>
          <a:p>
            <a:pPr lvl="1"/>
            <a:r>
              <a:rPr lang="en-US" dirty="0"/>
              <a:t>Penalties make it less likely you’ll raid the account inappropriately</a:t>
            </a:r>
          </a:p>
          <a:p>
            <a:pPr lvl="1"/>
            <a:r>
              <a:rPr lang="en-US" dirty="0"/>
              <a:t>But there are still plenty of ways around Age 59 ½ rule</a:t>
            </a:r>
          </a:p>
          <a:p>
            <a:endParaRPr lang="en-US" dirty="0"/>
          </a:p>
        </p:txBody>
      </p:sp>
      <p:sp>
        <p:nvSpPr>
          <p:cNvPr id="4" name="Title 1">
            <a:extLst>
              <a:ext uri="{FF2B5EF4-FFF2-40B4-BE49-F238E27FC236}">
                <a16:creationId xmlns:a16="http://schemas.microsoft.com/office/drawing/2014/main" id="{6290A11B-6702-5A62-A037-9696EC8AD67D}"/>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Use Roth Retirement Accounts</a:t>
            </a:r>
          </a:p>
        </p:txBody>
      </p:sp>
    </p:spTree>
    <p:extLst>
      <p:ext uri="{BB962C8B-B14F-4D97-AF65-F5344CB8AC3E}">
        <p14:creationId xmlns:p14="http://schemas.microsoft.com/office/powerpoint/2010/main" val="1883349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139" y="1286769"/>
            <a:ext cx="5116080" cy="1595024"/>
          </a:xfrm>
        </p:spPr>
        <p:txBody>
          <a:bodyPr/>
          <a:lstStyle/>
          <a:p>
            <a:r>
              <a:rPr lang="en-US" dirty="0"/>
              <a:t>Retirement Accounts Rule!</a:t>
            </a:r>
          </a:p>
        </p:txBody>
      </p:sp>
      <p:sp>
        <p:nvSpPr>
          <p:cNvPr id="3" name="Content Placeholder 2"/>
          <p:cNvSpPr>
            <a:spLocks noGrp="1"/>
          </p:cNvSpPr>
          <p:nvPr>
            <p:ph idx="1"/>
          </p:nvPr>
        </p:nvSpPr>
        <p:spPr>
          <a:xfrm>
            <a:off x="467139" y="3001062"/>
            <a:ext cx="11231218" cy="3781632"/>
          </a:xfrm>
        </p:spPr>
        <p:txBody>
          <a:bodyPr>
            <a:normAutofit/>
          </a:bodyPr>
          <a:lstStyle/>
          <a:p>
            <a:pPr marL="0" indent="0">
              <a:buNone/>
            </a:pPr>
            <a:r>
              <a:rPr lang="en-US" dirty="0"/>
              <a:t>Lower taxes = Higher returns</a:t>
            </a:r>
          </a:p>
          <a:p>
            <a:endParaRPr lang="en-US" dirty="0"/>
          </a:p>
        </p:txBody>
      </p:sp>
      <p:sp>
        <p:nvSpPr>
          <p:cNvPr id="6" name="Title 1">
            <a:extLst>
              <a:ext uri="{FF2B5EF4-FFF2-40B4-BE49-F238E27FC236}">
                <a16:creationId xmlns:a16="http://schemas.microsoft.com/office/drawing/2014/main" id="{124750F4-32E5-7398-932E-8C1F383270B9}"/>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Use Roth Retirement Accounts</a:t>
            </a:r>
          </a:p>
        </p:txBody>
      </p:sp>
      <p:sp>
        <p:nvSpPr>
          <p:cNvPr id="7" name="TextBox 6">
            <a:extLst>
              <a:ext uri="{FF2B5EF4-FFF2-40B4-BE49-F238E27FC236}">
                <a16:creationId xmlns:a16="http://schemas.microsoft.com/office/drawing/2014/main" id="{110BDFD0-E89E-8D26-A84E-E514AC5E9FC4}"/>
              </a:ext>
            </a:extLst>
          </p:cNvPr>
          <p:cNvSpPr txBox="1"/>
          <p:nvPr/>
        </p:nvSpPr>
        <p:spPr>
          <a:xfrm>
            <a:off x="7225553" y="5177290"/>
            <a:ext cx="457537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Source: </a:t>
            </a:r>
            <a:r>
              <a:rPr lang="en-US" sz="1400" i="1" dirty="0">
                <a:latin typeface="Arial" panose="020B0604020202020204" pitchFamily="34" charset="0"/>
                <a:cs typeface="Arial" panose="020B0604020202020204" pitchFamily="34" charset="0"/>
              </a:rPr>
              <a:t>Retire Secure </a:t>
            </a:r>
            <a:r>
              <a:rPr lang="en-US" sz="1400" dirty="0">
                <a:latin typeface="Arial" panose="020B0604020202020204" pitchFamily="34" charset="0"/>
                <a:cs typeface="Arial" panose="020B0604020202020204" pitchFamily="34" charset="0"/>
              </a:rPr>
              <a:t>by James Lange</a:t>
            </a:r>
          </a:p>
        </p:txBody>
      </p:sp>
      <p:pic>
        <p:nvPicPr>
          <p:cNvPr id="8" name="Picture 7">
            <a:extLst>
              <a:ext uri="{FF2B5EF4-FFF2-40B4-BE49-F238E27FC236}">
                <a16:creationId xmlns:a16="http://schemas.microsoft.com/office/drawing/2014/main" id="{16C0B682-183A-E9A0-03E7-0D1E6C058148}"/>
              </a:ext>
            </a:extLst>
          </p:cNvPr>
          <p:cNvPicPr>
            <a:picLocks noChangeAspect="1"/>
          </p:cNvPicPr>
          <p:nvPr/>
        </p:nvPicPr>
        <p:blipFill>
          <a:blip r:embed="rId2"/>
          <a:stretch>
            <a:fillRect/>
          </a:stretch>
        </p:blipFill>
        <p:spPr>
          <a:xfrm>
            <a:off x="5019961" y="1372933"/>
            <a:ext cx="6656351" cy="3697972"/>
          </a:xfrm>
          <a:prstGeom prst="rect">
            <a:avLst/>
          </a:prstGeom>
        </p:spPr>
      </p:pic>
    </p:spTree>
    <p:extLst>
      <p:ext uri="{BB962C8B-B14F-4D97-AF65-F5344CB8AC3E}">
        <p14:creationId xmlns:p14="http://schemas.microsoft.com/office/powerpoint/2010/main" val="16951700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Roth vs Traditional in Residency</a:t>
            </a:r>
          </a:p>
        </p:txBody>
      </p:sp>
      <p:sp>
        <p:nvSpPr>
          <p:cNvPr id="3" name="Content Placeholder 2"/>
          <p:cNvSpPr>
            <a:spLocks noGrp="1"/>
          </p:cNvSpPr>
          <p:nvPr>
            <p:ph idx="1"/>
          </p:nvPr>
        </p:nvSpPr>
        <p:spPr/>
        <p:txBody>
          <a:bodyPr>
            <a:noAutofit/>
          </a:bodyPr>
          <a:lstStyle/>
          <a:p>
            <a:r>
              <a:rPr lang="en-US" dirty="0"/>
              <a:t>Tax-deferred = up-front tax break</a:t>
            </a:r>
          </a:p>
          <a:p>
            <a:pPr>
              <a:spcBef>
                <a:spcPts val="1200"/>
              </a:spcBef>
            </a:pPr>
            <a:r>
              <a:rPr lang="en-US" dirty="0"/>
              <a:t>Tax-free (Roth) = tax-free at withdrawal</a:t>
            </a:r>
          </a:p>
          <a:p>
            <a:pPr lvl="1">
              <a:spcBef>
                <a:spcPts val="800"/>
              </a:spcBef>
            </a:pPr>
            <a:r>
              <a:rPr lang="en-US" dirty="0"/>
              <a:t>You will probably be in a higher bracket in retirement than in residency</a:t>
            </a:r>
          </a:p>
          <a:p>
            <a:pPr lvl="1"/>
            <a:r>
              <a:rPr lang="en-US" dirty="0"/>
              <a:t>Use if no fed student loans or no REPAYE subsidy</a:t>
            </a:r>
          </a:p>
          <a:p>
            <a:pPr>
              <a:spcBef>
                <a:spcPts val="1200"/>
              </a:spcBef>
            </a:pPr>
            <a:r>
              <a:rPr lang="en-US" dirty="0"/>
              <a:t>Tax-deferred (traditional) contributions can reduce IDR payments, increasing REPAYE subsidy and PSLF </a:t>
            </a:r>
          </a:p>
          <a:p>
            <a:pPr lvl="1">
              <a:spcBef>
                <a:spcPts val="800"/>
              </a:spcBef>
            </a:pPr>
            <a:r>
              <a:rPr lang="en-US" dirty="0"/>
              <a:t>Use if getting a REPAYE subsidy or going for PSLF</a:t>
            </a:r>
          </a:p>
          <a:p>
            <a:pPr>
              <a:spcBef>
                <a:spcPts val="1200"/>
              </a:spcBef>
            </a:pPr>
            <a:r>
              <a:rPr lang="en-US" dirty="0"/>
              <a:t>Be sure to get any employer match</a:t>
            </a:r>
          </a:p>
          <a:p>
            <a:pPr lvl="1">
              <a:spcBef>
                <a:spcPts val="800"/>
              </a:spcBef>
            </a:pPr>
            <a:r>
              <a:rPr lang="en-US" dirty="0"/>
              <a:t>Ask HR for plan document and read it</a:t>
            </a:r>
          </a:p>
        </p:txBody>
      </p:sp>
      <p:sp>
        <p:nvSpPr>
          <p:cNvPr id="4" name="Title 1">
            <a:extLst>
              <a:ext uri="{FF2B5EF4-FFF2-40B4-BE49-F238E27FC236}">
                <a16:creationId xmlns:a16="http://schemas.microsoft.com/office/drawing/2014/main" id="{5EBE6468-ED32-98D6-9833-FD4DEBA3C058}"/>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Use Roth Retirement Accounts</a:t>
            </a:r>
          </a:p>
        </p:txBody>
      </p:sp>
    </p:spTree>
    <p:extLst>
      <p:ext uri="{BB962C8B-B14F-4D97-AF65-F5344CB8AC3E}">
        <p14:creationId xmlns:p14="http://schemas.microsoft.com/office/powerpoint/2010/main" val="571830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6CB9FE-EE11-B9EE-9E36-D56CF3106335}"/>
              </a:ext>
            </a:extLst>
          </p:cNvPr>
          <p:cNvSpPr/>
          <p:nvPr/>
        </p:nvSpPr>
        <p:spPr>
          <a:xfrm>
            <a:off x="6422320" y="0"/>
            <a:ext cx="576968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noAutofit/>
          </a:bodyPr>
          <a:lstStyle/>
          <a:p>
            <a:pPr>
              <a:lnSpc>
                <a:spcPts val="8040"/>
              </a:lnSpc>
            </a:pPr>
            <a:r>
              <a:rPr lang="en-US" sz="8000" dirty="0"/>
              <a:t>A Written </a:t>
            </a:r>
            <a:br>
              <a:rPr lang="en-US" sz="8000" dirty="0"/>
            </a:br>
            <a:r>
              <a:rPr lang="en-US" sz="8000" dirty="0"/>
              <a:t>Financial Plan</a:t>
            </a:r>
          </a:p>
        </p:txBody>
      </p:sp>
      <p:pic>
        <p:nvPicPr>
          <p:cNvPr id="5" name="Content Placeholder 4"/>
          <p:cNvPicPr>
            <a:picLocks noGrp="1" noChangeAspect="1"/>
          </p:cNvPicPr>
          <p:nvPr>
            <p:ph idx="4294967295"/>
          </p:nvPr>
        </p:nvPicPr>
        <p:blipFill>
          <a:blip r:embed="rId2"/>
          <a:srcRect/>
          <a:stretch/>
        </p:blipFill>
        <p:spPr>
          <a:xfrm>
            <a:off x="6648226" y="693266"/>
            <a:ext cx="5342882" cy="5603813"/>
          </a:xfrm>
        </p:spPr>
      </p:pic>
      <p:cxnSp>
        <p:nvCxnSpPr>
          <p:cNvPr id="3" name="Straight Connector 2">
            <a:extLst>
              <a:ext uri="{FF2B5EF4-FFF2-40B4-BE49-F238E27FC236}">
                <a16:creationId xmlns:a16="http://schemas.microsoft.com/office/drawing/2014/main" id="{36208B16-7748-CCEF-22AB-17205B7FC80E}"/>
              </a:ext>
            </a:extLst>
          </p:cNvPr>
          <p:cNvCxnSpPr>
            <a:cxnSpLocks/>
          </p:cNvCxnSpPr>
          <p:nvPr/>
        </p:nvCxnSpPr>
        <p:spPr>
          <a:xfrm>
            <a:off x="775251" y="1913021"/>
            <a:ext cx="0" cy="3164305"/>
          </a:xfrm>
          <a:prstGeom prst="line">
            <a:avLst/>
          </a:prstGeom>
          <a:ln w="57150">
            <a:solidFill>
              <a:srgbClr val="8DC5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2518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a:t>Financial Literacy</a:t>
            </a:r>
          </a:p>
        </p:txBody>
      </p:sp>
      <p:pic>
        <p:nvPicPr>
          <p:cNvPr id="3" name="Picture 2">
            <a:extLst>
              <a:ext uri="{FF2B5EF4-FFF2-40B4-BE49-F238E27FC236}">
                <a16:creationId xmlns:a16="http://schemas.microsoft.com/office/drawing/2014/main" id="{07FE8699-4F84-976B-E826-ADFA66661C30}"/>
              </a:ext>
            </a:extLst>
          </p:cNvPr>
          <p:cNvPicPr>
            <a:picLocks noChangeAspect="1"/>
          </p:cNvPicPr>
          <p:nvPr/>
        </p:nvPicPr>
        <p:blipFill rotWithShape="1">
          <a:blip r:embed="rId2"/>
          <a:srcRect l="20111" t="14709" r="15866" b="28888"/>
          <a:stretch/>
        </p:blipFill>
        <p:spPr>
          <a:xfrm>
            <a:off x="7002380" y="-1"/>
            <a:ext cx="5189619" cy="6858001"/>
          </a:xfrm>
          <a:prstGeom prst="rect">
            <a:avLst/>
          </a:prstGeom>
        </p:spPr>
      </p:pic>
    </p:spTree>
    <p:extLst>
      <p:ext uri="{BB962C8B-B14F-4D97-AF65-F5344CB8AC3E}">
        <p14:creationId xmlns:p14="http://schemas.microsoft.com/office/powerpoint/2010/main" val="1213628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Secret to Physician Wealth</a:t>
            </a:r>
          </a:p>
        </p:txBody>
      </p:sp>
      <p:sp>
        <p:nvSpPr>
          <p:cNvPr id="3" name="Content Placeholder 2"/>
          <p:cNvSpPr>
            <a:spLocks noGrp="1"/>
          </p:cNvSpPr>
          <p:nvPr>
            <p:ph idx="1"/>
          </p:nvPr>
        </p:nvSpPr>
        <p:spPr/>
        <p:txBody>
          <a:bodyPr>
            <a:noAutofit/>
          </a:bodyPr>
          <a:lstStyle/>
          <a:p>
            <a:r>
              <a:rPr lang="en-US" dirty="0"/>
              <a:t>Make a lot of money</a:t>
            </a:r>
          </a:p>
          <a:p>
            <a:pPr>
              <a:spcBef>
                <a:spcPts val="1200"/>
              </a:spcBef>
            </a:pPr>
            <a:r>
              <a:rPr lang="en-US" dirty="0"/>
              <a:t>Don’t spend a lot of money</a:t>
            </a:r>
          </a:p>
          <a:p>
            <a:pPr>
              <a:spcBef>
                <a:spcPts val="1200"/>
              </a:spcBef>
            </a:pPr>
            <a:r>
              <a:rPr lang="en-US" dirty="0"/>
              <a:t>Make your money work as hard as you do</a:t>
            </a:r>
          </a:p>
          <a:p>
            <a:pPr>
              <a:spcBef>
                <a:spcPts val="1200"/>
              </a:spcBef>
            </a:pPr>
            <a:r>
              <a:rPr lang="en-US" dirty="0"/>
              <a:t>Don’t lose your money</a:t>
            </a:r>
          </a:p>
          <a:p>
            <a:pPr lvl="1">
              <a:spcBef>
                <a:spcPts val="1200"/>
              </a:spcBef>
            </a:pPr>
            <a:r>
              <a:rPr lang="en-US" dirty="0"/>
              <a:t>Creditors, Taxes, Death, Disability, Speculation</a:t>
            </a:r>
          </a:p>
          <a:p>
            <a:pPr>
              <a:spcBef>
                <a:spcPts val="1200"/>
              </a:spcBef>
            </a:pPr>
            <a:r>
              <a:rPr lang="en-US" dirty="0"/>
              <a:t>You’ve already won the game (the rest is easy)</a:t>
            </a:r>
          </a:p>
          <a:p>
            <a:pPr>
              <a:spcBef>
                <a:spcPts val="1200"/>
              </a:spcBef>
            </a:pPr>
            <a:r>
              <a:rPr lang="en-US" dirty="0"/>
              <a:t>Convert your high income into a high net worth</a:t>
            </a:r>
          </a:p>
        </p:txBody>
      </p:sp>
      <p:sp>
        <p:nvSpPr>
          <p:cNvPr id="4" name="Title 1">
            <a:extLst>
              <a:ext uri="{FF2B5EF4-FFF2-40B4-BE49-F238E27FC236}">
                <a16:creationId xmlns:a16="http://schemas.microsoft.com/office/drawing/2014/main" id="{E9C2D289-2FBA-BD5C-7D7A-AA581B2A809C}"/>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A Written Financial Plan</a:t>
            </a:r>
          </a:p>
        </p:txBody>
      </p:sp>
    </p:spTree>
    <p:extLst>
      <p:ext uri="{BB962C8B-B14F-4D97-AF65-F5344CB8AC3E}">
        <p14:creationId xmlns:p14="http://schemas.microsoft.com/office/powerpoint/2010/main" val="51601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758" y="775672"/>
            <a:ext cx="11680862" cy="1325563"/>
          </a:xfrm>
        </p:spPr>
        <p:txBody>
          <a:bodyPr>
            <a:normAutofit/>
          </a:bodyPr>
          <a:lstStyle/>
          <a:p>
            <a:pPr algn="ctr"/>
            <a:r>
              <a:rPr lang="en-US" dirty="0"/>
              <a:t>The Secret to Physician Wealth</a:t>
            </a:r>
          </a:p>
        </p:txBody>
      </p:sp>
      <p:sp>
        <p:nvSpPr>
          <p:cNvPr id="3" name="Content Placeholder 2"/>
          <p:cNvSpPr>
            <a:spLocks noGrp="1"/>
          </p:cNvSpPr>
          <p:nvPr>
            <p:ph idx="1"/>
          </p:nvPr>
        </p:nvSpPr>
        <p:spPr>
          <a:xfrm>
            <a:off x="385011" y="2209800"/>
            <a:ext cx="11490157" cy="4099560"/>
          </a:xfrm>
        </p:spPr>
        <p:txBody>
          <a:bodyPr>
            <a:normAutofit/>
          </a:bodyPr>
          <a:lstStyle/>
          <a:p>
            <a:pPr algn="ctr">
              <a:lnSpc>
                <a:spcPts val="9620"/>
              </a:lnSpc>
              <a:buNone/>
            </a:pPr>
            <a:r>
              <a:rPr lang="en-US" sz="9600" b="1" dirty="0"/>
              <a:t>LIVE LIKE A RESIDENT!</a:t>
            </a:r>
          </a:p>
        </p:txBody>
      </p:sp>
      <p:sp>
        <p:nvSpPr>
          <p:cNvPr id="6" name="Title 1">
            <a:extLst>
              <a:ext uri="{FF2B5EF4-FFF2-40B4-BE49-F238E27FC236}">
                <a16:creationId xmlns:a16="http://schemas.microsoft.com/office/drawing/2014/main" id="{52877381-F062-3601-4B54-D663B072150B}"/>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A Written Financial Plan</a:t>
            </a:r>
          </a:p>
        </p:txBody>
      </p:sp>
    </p:spTree>
    <p:extLst>
      <p:ext uri="{BB962C8B-B14F-4D97-AF65-F5344CB8AC3E}">
        <p14:creationId xmlns:p14="http://schemas.microsoft.com/office/powerpoint/2010/main" val="18258956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Secret to Physician Wealth</a:t>
            </a:r>
          </a:p>
        </p:txBody>
      </p:sp>
      <p:sp>
        <p:nvSpPr>
          <p:cNvPr id="5" name="Content Placeholder 4">
            <a:extLst>
              <a:ext uri="{FF2B5EF4-FFF2-40B4-BE49-F238E27FC236}">
                <a16:creationId xmlns:a16="http://schemas.microsoft.com/office/drawing/2014/main" id="{3FFA6ACB-1DE6-969C-F000-66A66AAF9383}"/>
              </a:ext>
            </a:extLst>
          </p:cNvPr>
          <p:cNvSpPr>
            <a:spLocks noGrp="1"/>
          </p:cNvSpPr>
          <p:nvPr>
            <p:ph idx="1"/>
          </p:nvPr>
        </p:nvSpPr>
        <p:spPr/>
        <p:txBody>
          <a:bodyPr/>
          <a:lstStyle/>
          <a:p>
            <a:r>
              <a:rPr lang="en-US" dirty="0"/>
              <a:t>Live like a resident while in training</a:t>
            </a:r>
          </a:p>
          <a:p>
            <a:pPr>
              <a:spcBef>
                <a:spcPts val="1200"/>
              </a:spcBef>
            </a:pPr>
            <a:r>
              <a:rPr lang="en-US" dirty="0"/>
              <a:t>Continue to live like a resident for a few more years</a:t>
            </a:r>
          </a:p>
          <a:p>
            <a:pPr>
              <a:spcBef>
                <a:spcPts val="1200"/>
              </a:spcBef>
            </a:pPr>
            <a:r>
              <a:rPr lang="en-US" dirty="0"/>
              <a:t>Carve out a massive chunk of your income with which to build wealth</a:t>
            </a:r>
          </a:p>
          <a:p>
            <a:pPr lvl="1">
              <a:spcBef>
                <a:spcPts val="1200"/>
              </a:spcBef>
            </a:pPr>
            <a:r>
              <a:rPr lang="en-US" dirty="0"/>
              <a:t>Pay off loans</a:t>
            </a:r>
          </a:p>
          <a:p>
            <a:pPr lvl="1"/>
            <a:r>
              <a:rPr lang="en-US" dirty="0"/>
              <a:t>Save up down payment</a:t>
            </a:r>
          </a:p>
          <a:p>
            <a:pPr lvl="1"/>
            <a:r>
              <a:rPr lang="en-US" dirty="0"/>
              <a:t>Max out retirement accounts</a:t>
            </a:r>
          </a:p>
          <a:p>
            <a:pPr>
              <a:spcBef>
                <a:spcPts val="1200"/>
              </a:spcBef>
            </a:pPr>
            <a:r>
              <a:rPr lang="en-US" dirty="0"/>
              <a:t>Then enjoy the good life after 2-5 years</a:t>
            </a:r>
          </a:p>
        </p:txBody>
      </p:sp>
      <p:sp>
        <p:nvSpPr>
          <p:cNvPr id="3" name="Title 1">
            <a:extLst>
              <a:ext uri="{FF2B5EF4-FFF2-40B4-BE49-F238E27FC236}">
                <a16:creationId xmlns:a16="http://schemas.microsoft.com/office/drawing/2014/main" id="{36DD37AF-8989-9700-94E5-D9F8B75BBF08}"/>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A Written Financial Plan</a:t>
            </a:r>
          </a:p>
        </p:txBody>
      </p:sp>
    </p:spTree>
    <p:extLst>
      <p:ext uri="{BB962C8B-B14F-4D97-AF65-F5344CB8AC3E}">
        <p14:creationId xmlns:p14="http://schemas.microsoft.com/office/powerpoint/2010/main" val="2867226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Look at the Numbers</a:t>
            </a:r>
          </a:p>
        </p:txBody>
      </p:sp>
      <p:sp>
        <p:nvSpPr>
          <p:cNvPr id="5" name="Content Placeholder 4">
            <a:extLst>
              <a:ext uri="{FF2B5EF4-FFF2-40B4-BE49-F238E27FC236}">
                <a16:creationId xmlns:a16="http://schemas.microsoft.com/office/drawing/2014/main" id="{EA126D5B-63BE-0CD0-36E9-55E269241AB3}"/>
              </a:ext>
            </a:extLst>
          </p:cNvPr>
          <p:cNvSpPr>
            <a:spLocks noGrp="1"/>
          </p:cNvSpPr>
          <p:nvPr>
            <p:ph idx="1"/>
          </p:nvPr>
        </p:nvSpPr>
        <p:spPr/>
        <p:txBody>
          <a:bodyPr/>
          <a:lstStyle/>
          <a:p>
            <a:r>
              <a:rPr lang="en-US" dirty="0"/>
              <a:t>Average Resident Salary: $60K</a:t>
            </a:r>
          </a:p>
          <a:p>
            <a:r>
              <a:rPr lang="en-US" dirty="0"/>
              <a:t>Average Attending Salary: $320K</a:t>
            </a:r>
          </a:p>
          <a:p>
            <a:pPr lvl="1">
              <a:spcBef>
                <a:spcPts val="1200"/>
              </a:spcBef>
            </a:pPr>
            <a:r>
              <a:rPr lang="en-US" dirty="0"/>
              <a:t>Taxes $88K</a:t>
            </a:r>
          </a:p>
          <a:p>
            <a:pPr lvl="1"/>
            <a:r>
              <a:rPr lang="en-US" dirty="0"/>
              <a:t>Living expenses $60K</a:t>
            </a:r>
          </a:p>
          <a:p>
            <a:pPr lvl="1"/>
            <a:r>
              <a:rPr lang="en-US" dirty="0"/>
              <a:t>$172K to build wealth</a:t>
            </a:r>
          </a:p>
          <a:p>
            <a:pPr lvl="2">
              <a:spcBef>
                <a:spcPts val="1200"/>
              </a:spcBef>
            </a:pPr>
            <a:r>
              <a:rPr lang="en-US" dirty="0"/>
              <a:t>Pay off loans</a:t>
            </a:r>
          </a:p>
          <a:p>
            <a:pPr lvl="2"/>
            <a:r>
              <a:rPr lang="en-US" dirty="0"/>
              <a:t>Save up down payment</a:t>
            </a:r>
          </a:p>
          <a:p>
            <a:pPr lvl="2"/>
            <a:r>
              <a:rPr lang="en-US" dirty="0"/>
              <a:t>Max out retirement accounts</a:t>
            </a:r>
          </a:p>
        </p:txBody>
      </p:sp>
      <p:sp>
        <p:nvSpPr>
          <p:cNvPr id="3" name="Title 1">
            <a:extLst>
              <a:ext uri="{FF2B5EF4-FFF2-40B4-BE49-F238E27FC236}">
                <a16:creationId xmlns:a16="http://schemas.microsoft.com/office/drawing/2014/main" id="{F8E0A280-3A37-AAEB-2419-FCC8D7C55D2D}"/>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A Written Financial Plan</a:t>
            </a:r>
          </a:p>
        </p:txBody>
      </p:sp>
    </p:spTree>
    <p:extLst>
      <p:ext uri="{BB962C8B-B14F-4D97-AF65-F5344CB8AC3E}">
        <p14:creationId xmlns:p14="http://schemas.microsoft.com/office/powerpoint/2010/main" val="21418759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Look at the Numbers</a:t>
            </a:r>
          </a:p>
        </p:txBody>
      </p:sp>
      <p:sp>
        <p:nvSpPr>
          <p:cNvPr id="5" name="Content Placeholder 4">
            <a:extLst>
              <a:ext uri="{FF2B5EF4-FFF2-40B4-BE49-F238E27FC236}">
                <a16:creationId xmlns:a16="http://schemas.microsoft.com/office/drawing/2014/main" id="{35EC84D8-8BD4-C050-CB8C-685A31693392}"/>
              </a:ext>
            </a:extLst>
          </p:cNvPr>
          <p:cNvSpPr>
            <a:spLocks noGrp="1"/>
          </p:cNvSpPr>
          <p:nvPr>
            <p:ph idx="1"/>
          </p:nvPr>
        </p:nvSpPr>
        <p:spPr/>
        <p:txBody>
          <a:bodyPr/>
          <a:lstStyle/>
          <a:p>
            <a:r>
              <a:rPr lang="en-US" dirty="0"/>
              <a:t>How long will your loans survive against a $172K/year onslaught?</a:t>
            </a:r>
          </a:p>
          <a:p>
            <a:pPr>
              <a:spcBef>
                <a:spcPts val="1200"/>
              </a:spcBef>
            </a:pPr>
            <a:r>
              <a:rPr lang="en-US" dirty="0"/>
              <a:t>$100K = &lt; 1 year</a:t>
            </a:r>
          </a:p>
          <a:p>
            <a:pPr>
              <a:spcBef>
                <a:spcPts val="1200"/>
              </a:spcBef>
            </a:pPr>
            <a:r>
              <a:rPr lang="en-US" dirty="0"/>
              <a:t>$200K = 14 months</a:t>
            </a:r>
          </a:p>
          <a:p>
            <a:pPr>
              <a:spcBef>
                <a:spcPts val="1200"/>
              </a:spcBef>
            </a:pPr>
            <a:r>
              <a:rPr lang="en-US" dirty="0"/>
              <a:t>$300K = &lt; 2 years</a:t>
            </a:r>
          </a:p>
          <a:p>
            <a:pPr>
              <a:spcBef>
                <a:spcPts val="1200"/>
              </a:spcBef>
            </a:pPr>
            <a:r>
              <a:rPr lang="en-US" dirty="0"/>
              <a:t>$400K = &lt; 3 years</a:t>
            </a:r>
          </a:p>
          <a:p>
            <a:endParaRPr lang="en-US" dirty="0"/>
          </a:p>
          <a:p>
            <a:endParaRPr lang="en-US" dirty="0"/>
          </a:p>
        </p:txBody>
      </p:sp>
      <p:sp>
        <p:nvSpPr>
          <p:cNvPr id="3" name="Title 1">
            <a:extLst>
              <a:ext uri="{FF2B5EF4-FFF2-40B4-BE49-F238E27FC236}">
                <a16:creationId xmlns:a16="http://schemas.microsoft.com/office/drawing/2014/main" id="{4DF3F9C8-EB6E-2934-FB34-93C04CE9916D}"/>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A Written Financial Plan</a:t>
            </a:r>
          </a:p>
        </p:txBody>
      </p:sp>
    </p:spTree>
    <p:extLst>
      <p:ext uri="{BB962C8B-B14F-4D97-AF65-F5344CB8AC3E}">
        <p14:creationId xmlns:p14="http://schemas.microsoft.com/office/powerpoint/2010/main" val="17223246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Have a Written Plan</a:t>
            </a:r>
          </a:p>
        </p:txBody>
      </p:sp>
      <p:sp>
        <p:nvSpPr>
          <p:cNvPr id="5" name="Content Placeholder 4">
            <a:extLst>
              <a:ext uri="{FF2B5EF4-FFF2-40B4-BE49-F238E27FC236}">
                <a16:creationId xmlns:a16="http://schemas.microsoft.com/office/drawing/2014/main" id="{E507FA46-DBD0-B6A4-B3AB-68352E5BEEB2}"/>
              </a:ext>
            </a:extLst>
          </p:cNvPr>
          <p:cNvSpPr>
            <a:spLocks noGrp="1"/>
          </p:cNvSpPr>
          <p:nvPr>
            <p:ph idx="1"/>
          </p:nvPr>
        </p:nvSpPr>
        <p:spPr/>
        <p:txBody>
          <a:bodyPr/>
          <a:lstStyle/>
          <a:p>
            <a:r>
              <a:rPr lang="en-US" dirty="0"/>
              <a:t>First attending year is the most important year of your financial life</a:t>
            </a:r>
          </a:p>
          <a:p>
            <a:pPr>
              <a:spcBef>
                <a:spcPts val="1200"/>
              </a:spcBef>
            </a:pPr>
            <a:r>
              <a:rPr lang="en-US" dirty="0"/>
              <a:t>Much easier to grow slowly into your attending income than cut back later</a:t>
            </a:r>
          </a:p>
          <a:p>
            <a:pPr lvl="1">
              <a:spcBef>
                <a:spcPts val="1200"/>
              </a:spcBef>
            </a:pPr>
            <a:r>
              <a:rPr lang="en-US" dirty="0"/>
              <a:t>Don’t blow your best chance to achieve financial freedom</a:t>
            </a:r>
          </a:p>
          <a:p>
            <a:pPr>
              <a:spcBef>
                <a:spcPts val="1200"/>
              </a:spcBef>
            </a:pPr>
            <a:r>
              <a:rPr lang="en-US" dirty="0"/>
              <a:t>Plan out what you will do with your first 12 paychecks BEFORE you ever </a:t>
            </a:r>
            <a:br>
              <a:rPr lang="en-US" dirty="0"/>
            </a:br>
            <a:r>
              <a:rPr lang="en-US" dirty="0"/>
              <a:t>get them</a:t>
            </a:r>
          </a:p>
          <a:p>
            <a:pPr>
              <a:spcBef>
                <a:spcPts val="1200"/>
              </a:spcBef>
            </a:pPr>
            <a:r>
              <a:rPr lang="en-US" dirty="0"/>
              <a:t>Hit the ground running with a written plan</a:t>
            </a:r>
          </a:p>
          <a:p>
            <a:endParaRPr lang="en-US" dirty="0"/>
          </a:p>
          <a:p>
            <a:endParaRPr lang="en-US" dirty="0"/>
          </a:p>
        </p:txBody>
      </p:sp>
      <p:sp>
        <p:nvSpPr>
          <p:cNvPr id="3" name="Title 1">
            <a:extLst>
              <a:ext uri="{FF2B5EF4-FFF2-40B4-BE49-F238E27FC236}">
                <a16:creationId xmlns:a16="http://schemas.microsoft.com/office/drawing/2014/main" id="{E5CE65B4-03A6-2C37-99C9-03B4849E5DBE}"/>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A Written Financial Plan</a:t>
            </a:r>
          </a:p>
        </p:txBody>
      </p:sp>
    </p:spTree>
    <p:extLst>
      <p:ext uri="{BB962C8B-B14F-4D97-AF65-F5344CB8AC3E}">
        <p14:creationId xmlns:p14="http://schemas.microsoft.com/office/powerpoint/2010/main" val="1922668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Contract </a:t>
            </a:r>
            <a:br>
              <a:rPr lang="en-US" dirty="0"/>
            </a:br>
            <a:r>
              <a:rPr lang="en-US" dirty="0"/>
              <a:t>Evaluation</a:t>
            </a:r>
          </a:p>
        </p:txBody>
      </p:sp>
      <p:pic>
        <p:nvPicPr>
          <p:cNvPr id="4" name="Picture 3">
            <a:extLst>
              <a:ext uri="{FF2B5EF4-FFF2-40B4-BE49-F238E27FC236}">
                <a16:creationId xmlns:a16="http://schemas.microsoft.com/office/drawing/2014/main" id="{94017042-D7E6-64D1-E4B8-56F0E8C9E4EB}"/>
              </a:ext>
            </a:extLst>
          </p:cNvPr>
          <p:cNvPicPr>
            <a:picLocks noChangeAspect="1"/>
          </p:cNvPicPr>
          <p:nvPr/>
        </p:nvPicPr>
        <p:blipFill rotWithShape="1">
          <a:blip r:embed="rId2"/>
          <a:srcRect l="13203" r="40780"/>
          <a:stretch/>
        </p:blipFill>
        <p:spPr>
          <a:xfrm>
            <a:off x="7455048" y="-11986"/>
            <a:ext cx="4736951" cy="6869986"/>
          </a:xfrm>
          <a:prstGeom prst="rect">
            <a:avLst/>
          </a:prstGeom>
        </p:spPr>
      </p:pic>
    </p:spTree>
    <p:extLst>
      <p:ext uri="{BB962C8B-B14F-4D97-AF65-F5344CB8AC3E}">
        <p14:creationId xmlns:p14="http://schemas.microsoft.com/office/powerpoint/2010/main" val="7147464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 Careful Moving into the Real World</a:t>
            </a:r>
          </a:p>
        </p:txBody>
      </p:sp>
      <p:sp>
        <p:nvSpPr>
          <p:cNvPr id="3" name="Content Placeholder 2"/>
          <p:cNvSpPr>
            <a:spLocks noGrp="1"/>
          </p:cNvSpPr>
          <p:nvPr>
            <p:ph idx="1"/>
          </p:nvPr>
        </p:nvSpPr>
        <p:spPr/>
        <p:txBody>
          <a:bodyPr>
            <a:normAutofit/>
          </a:bodyPr>
          <a:lstStyle/>
          <a:p>
            <a:pPr defTabSz="914400">
              <a:lnSpc>
                <a:spcPct val="100000"/>
              </a:lnSpc>
              <a:spcBef>
                <a:spcPts val="0"/>
              </a:spcBef>
              <a:buClrTx/>
            </a:pPr>
            <a:r>
              <a:rPr lang="en-US" dirty="0"/>
              <a:t>50% of doctors change jobs in their first 2-3 years after residency</a:t>
            </a:r>
          </a:p>
          <a:p>
            <a:pPr lvl="1" defTabSz="914400">
              <a:spcBef>
                <a:spcPts val="1200"/>
              </a:spcBef>
              <a:buClrTx/>
            </a:pPr>
            <a:r>
              <a:rPr lang="en-US" dirty="0"/>
              <a:t>Toxic jobs</a:t>
            </a:r>
          </a:p>
          <a:p>
            <a:pPr lvl="1" defTabSz="914400">
              <a:spcBef>
                <a:spcPts val="600"/>
              </a:spcBef>
              <a:buClrTx/>
            </a:pPr>
            <a:r>
              <a:rPr lang="en-US" dirty="0"/>
              <a:t>Bad partners</a:t>
            </a:r>
          </a:p>
          <a:p>
            <a:pPr lvl="1" defTabSz="914400">
              <a:spcBef>
                <a:spcPts val="600"/>
              </a:spcBef>
              <a:buClrTx/>
            </a:pPr>
            <a:r>
              <a:rPr lang="en-US" dirty="0"/>
              <a:t>Your career goals change</a:t>
            </a:r>
          </a:p>
          <a:p>
            <a:pPr defTabSz="914400">
              <a:lnSpc>
                <a:spcPct val="100000"/>
              </a:lnSpc>
              <a:spcBef>
                <a:spcPts val="1200"/>
              </a:spcBef>
              <a:buClrTx/>
            </a:pPr>
            <a:r>
              <a:rPr lang="en-US" dirty="0"/>
              <a:t>Do not buy a house until you are in a stable personal and professional situation</a:t>
            </a:r>
          </a:p>
          <a:p>
            <a:pPr lvl="1" defTabSz="914400">
              <a:spcBef>
                <a:spcPts val="1200"/>
              </a:spcBef>
              <a:buClrTx/>
            </a:pPr>
            <a:r>
              <a:rPr lang="en-US" dirty="0"/>
              <a:t>Golden handcuffs</a:t>
            </a:r>
          </a:p>
          <a:p>
            <a:pPr lvl="1" defTabSz="914400">
              <a:spcBef>
                <a:spcPts val="600"/>
              </a:spcBef>
              <a:buClrTx/>
            </a:pPr>
            <a:r>
              <a:rPr lang="en-US" dirty="0"/>
              <a:t>Rent for 6-12 months until you know you like the job and the job likes you</a:t>
            </a:r>
          </a:p>
        </p:txBody>
      </p:sp>
      <p:sp>
        <p:nvSpPr>
          <p:cNvPr id="4" name="Title 1">
            <a:extLst>
              <a:ext uri="{FF2B5EF4-FFF2-40B4-BE49-F238E27FC236}">
                <a16:creationId xmlns:a16="http://schemas.microsoft.com/office/drawing/2014/main" id="{7DD39C75-7345-22CE-F444-4EF546E6634E}"/>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Contract Evaluation</a:t>
            </a:r>
          </a:p>
        </p:txBody>
      </p:sp>
    </p:spTree>
    <p:extLst>
      <p:ext uri="{BB962C8B-B14F-4D97-AF65-F5344CB8AC3E}">
        <p14:creationId xmlns:p14="http://schemas.microsoft.com/office/powerpoint/2010/main" val="12001237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Know What Your Contract Says</a:t>
            </a:r>
          </a:p>
        </p:txBody>
      </p:sp>
      <p:sp>
        <p:nvSpPr>
          <p:cNvPr id="3" name="Content Placeholder 2"/>
          <p:cNvSpPr>
            <a:spLocks noGrp="1"/>
          </p:cNvSpPr>
          <p:nvPr>
            <p:ph idx="1"/>
          </p:nvPr>
        </p:nvSpPr>
        <p:spPr/>
        <p:txBody>
          <a:bodyPr>
            <a:normAutofit lnSpcReduction="10000"/>
          </a:bodyPr>
          <a:lstStyle/>
          <a:p>
            <a:pPr defTabSz="914400">
              <a:lnSpc>
                <a:spcPct val="100000"/>
              </a:lnSpc>
              <a:spcBef>
                <a:spcPts val="0"/>
              </a:spcBef>
              <a:buClrTx/>
            </a:pPr>
            <a:r>
              <a:rPr lang="en-US" dirty="0">
                <a:latin typeface="Arial" panose="020B0604020202020204" pitchFamily="34" charset="0"/>
                <a:cs typeface="Arial" panose="020B0604020202020204" pitchFamily="34" charset="0"/>
              </a:rPr>
              <a:t>Know your value</a:t>
            </a:r>
          </a:p>
          <a:p>
            <a:pPr lvl="1" defTabSz="914400">
              <a:lnSpc>
                <a:spcPct val="100000"/>
              </a:lnSpc>
              <a:spcBef>
                <a:spcPts val="800"/>
              </a:spcBef>
              <a:buClrTx/>
            </a:pPr>
            <a:r>
              <a:rPr lang="en-US" dirty="0">
                <a:latin typeface="Arial" panose="020B0604020202020204" pitchFamily="34" charset="0"/>
                <a:cs typeface="Arial" panose="020B0604020202020204" pitchFamily="34" charset="0"/>
              </a:rPr>
              <a:t>MGMA Data</a:t>
            </a:r>
          </a:p>
          <a:p>
            <a:pPr lvl="1" defTabSz="914400">
              <a:lnSpc>
                <a:spcPct val="100000"/>
              </a:lnSpc>
              <a:spcBef>
                <a:spcPts val="0"/>
              </a:spcBef>
              <a:buClrTx/>
            </a:pPr>
            <a:r>
              <a:rPr lang="en-US" dirty="0">
                <a:latin typeface="Arial" panose="020B0604020202020204" pitchFamily="34" charset="0"/>
                <a:cs typeface="Arial" panose="020B0604020202020204" pitchFamily="34" charset="0"/>
              </a:rPr>
              <a:t>Ask residents ahead of you for details</a:t>
            </a:r>
          </a:p>
          <a:p>
            <a:pPr lvl="1" defTabSz="914400">
              <a:lnSpc>
                <a:spcPct val="100000"/>
              </a:lnSpc>
              <a:spcBef>
                <a:spcPts val="0"/>
              </a:spcBef>
              <a:buClrTx/>
            </a:pPr>
            <a:r>
              <a:rPr lang="en-US" dirty="0">
                <a:latin typeface="Arial" panose="020B0604020202020204" pitchFamily="34" charset="0"/>
                <a:cs typeface="Arial" panose="020B0604020202020204" pitchFamily="34" charset="0"/>
              </a:rPr>
              <a:t>Consult salary surveys</a:t>
            </a:r>
          </a:p>
          <a:p>
            <a:pPr defTabSz="914400">
              <a:lnSpc>
                <a:spcPct val="100000"/>
              </a:lnSpc>
              <a:spcBef>
                <a:spcPts val="1200"/>
              </a:spcBef>
              <a:buClrTx/>
            </a:pPr>
            <a:r>
              <a:rPr lang="en-US" dirty="0">
                <a:latin typeface="Arial" panose="020B0604020202020204" pitchFamily="34" charset="0"/>
                <a:cs typeface="Arial" panose="020B0604020202020204" pitchFamily="34" charset="0"/>
              </a:rPr>
              <a:t>Best negotiating position is another job acceptable to you</a:t>
            </a:r>
          </a:p>
          <a:p>
            <a:pPr defTabSz="914400">
              <a:lnSpc>
                <a:spcPct val="100000"/>
              </a:lnSpc>
              <a:spcBef>
                <a:spcPts val="1200"/>
              </a:spcBef>
              <a:buClrTx/>
            </a:pPr>
            <a:r>
              <a:rPr lang="en-US" dirty="0">
                <a:latin typeface="Arial" panose="020B0604020202020204" pitchFamily="34" charset="0"/>
                <a:cs typeface="Arial" panose="020B0604020202020204" pitchFamily="34" charset="0"/>
              </a:rPr>
              <a:t>Have contract evaluated by health care attorney in the same state as job or a national contract evaluation service</a:t>
            </a:r>
          </a:p>
          <a:p>
            <a:pPr defTabSz="914400">
              <a:lnSpc>
                <a:spcPct val="100000"/>
              </a:lnSpc>
              <a:spcBef>
                <a:spcPts val="1200"/>
              </a:spcBef>
              <a:buClrTx/>
            </a:pPr>
            <a:r>
              <a:rPr lang="en-US" dirty="0">
                <a:latin typeface="Arial" panose="020B0604020202020204" pitchFamily="34" charset="0"/>
                <a:cs typeface="Arial" panose="020B0604020202020204" pitchFamily="34" charset="0"/>
              </a:rPr>
              <a:t>Money is fungible to most employers</a:t>
            </a:r>
          </a:p>
          <a:p>
            <a:pPr lvl="1" defTabSz="914400">
              <a:lnSpc>
                <a:spcPct val="100000"/>
              </a:lnSpc>
              <a:spcBef>
                <a:spcPts val="800"/>
              </a:spcBef>
              <a:buClrTx/>
            </a:pPr>
            <a:r>
              <a:rPr lang="en-US" dirty="0">
                <a:latin typeface="Arial" panose="020B0604020202020204" pitchFamily="34" charset="0"/>
                <a:cs typeface="Arial" panose="020B0604020202020204" pitchFamily="34" charset="0"/>
              </a:rPr>
              <a:t>Trade benefits you don’t care about for benefits you do or for more salary, leave, etc.</a:t>
            </a:r>
          </a:p>
        </p:txBody>
      </p:sp>
      <p:sp>
        <p:nvSpPr>
          <p:cNvPr id="4" name="Title 1">
            <a:extLst>
              <a:ext uri="{FF2B5EF4-FFF2-40B4-BE49-F238E27FC236}">
                <a16:creationId xmlns:a16="http://schemas.microsoft.com/office/drawing/2014/main" id="{EB6E9D0A-6725-A465-635A-6FF43200FD0C}"/>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Contract Evaluation</a:t>
            </a:r>
          </a:p>
        </p:txBody>
      </p:sp>
    </p:spTree>
    <p:extLst>
      <p:ext uri="{BB962C8B-B14F-4D97-AF65-F5344CB8AC3E}">
        <p14:creationId xmlns:p14="http://schemas.microsoft.com/office/powerpoint/2010/main" val="17773011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 What Your Contract Says</a:t>
            </a:r>
          </a:p>
        </p:txBody>
      </p:sp>
      <p:sp>
        <p:nvSpPr>
          <p:cNvPr id="3" name="Content Placeholder 2"/>
          <p:cNvSpPr>
            <a:spLocks noGrp="1"/>
          </p:cNvSpPr>
          <p:nvPr>
            <p:ph idx="1"/>
          </p:nvPr>
        </p:nvSpPr>
        <p:spPr/>
        <p:txBody>
          <a:bodyPr>
            <a:normAutofit/>
          </a:bodyPr>
          <a:lstStyle/>
          <a:p>
            <a:pPr defTabSz="914400">
              <a:lnSpc>
                <a:spcPct val="100000"/>
              </a:lnSpc>
              <a:spcBef>
                <a:spcPts val="0"/>
              </a:spcBef>
              <a:buClrTx/>
            </a:pPr>
            <a:r>
              <a:rPr lang="en-US" dirty="0"/>
              <a:t>How is your paycheck is determined</a:t>
            </a:r>
          </a:p>
          <a:p>
            <a:pPr defTabSz="914400">
              <a:lnSpc>
                <a:spcPct val="100000"/>
              </a:lnSpc>
              <a:spcBef>
                <a:spcPts val="1200"/>
              </a:spcBef>
              <a:buClrTx/>
            </a:pPr>
            <a:r>
              <a:rPr lang="en-US" dirty="0"/>
              <a:t>What happens if you leave</a:t>
            </a:r>
          </a:p>
          <a:p>
            <a:pPr lvl="1" defTabSz="914400">
              <a:lnSpc>
                <a:spcPct val="100000"/>
              </a:lnSpc>
              <a:spcBef>
                <a:spcPts val="1200"/>
              </a:spcBef>
              <a:buClrTx/>
            </a:pPr>
            <a:r>
              <a:rPr lang="en-US" dirty="0"/>
              <a:t>How much notice</a:t>
            </a:r>
          </a:p>
          <a:p>
            <a:pPr lvl="1" defTabSz="914400">
              <a:lnSpc>
                <a:spcPct val="100000"/>
              </a:lnSpc>
              <a:spcBef>
                <a:spcPts val="0"/>
              </a:spcBef>
              <a:buClrTx/>
            </a:pPr>
            <a:r>
              <a:rPr lang="en-US" dirty="0"/>
              <a:t>Non-competes</a:t>
            </a:r>
          </a:p>
          <a:p>
            <a:pPr>
              <a:lnSpc>
                <a:spcPct val="100000"/>
              </a:lnSpc>
              <a:spcBef>
                <a:spcPts val="1200"/>
              </a:spcBef>
            </a:pPr>
            <a:r>
              <a:rPr lang="en-US" dirty="0"/>
              <a:t>What happens if you are fired</a:t>
            </a:r>
          </a:p>
          <a:p>
            <a:pPr lvl="1">
              <a:lnSpc>
                <a:spcPct val="100000"/>
              </a:lnSpc>
              <a:spcBef>
                <a:spcPts val="1200"/>
              </a:spcBef>
            </a:pPr>
            <a:r>
              <a:rPr lang="en-US" dirty="0"/>
              <a:t>How much notice</a:t>
            </a:r>
          </a:p>
          <a:p>
            <a:pPr lvl="1" defTabSz="914400">
              <a:lnSpc>
                <a:spcPct val="100000"/>
              </a:lnSpc>
              <a:spcBef>
                <a:spcPts val="0"/>
              </a:spcBef>
              <a:buClrTx/>
            </a:pPr>
            <a:r>
              <a:rPr lang="en-US" dirty="0"/>
              <a:t>Non-competes</a:t>
            </a:r>
          </a:p>
          <a:p>
            <a:pPr>
              <a:lnSpc>
                <a:spcPct val="100000"/>
              </a:lnSpc>
              <a:spcBef>
                <a:spcPts val="1200"/>
              </a:spcBef>
            </a:pPr>
            <a:r>
              <a:rPr lang="en-US" dirty="0"/>
              <a:t>Partnership details</a:t>
            </a:r>
          </a:p>
        </p:txBody>
      </p:sp>
      <p:sp>
        <p:nvSpPr>
          <p:cNvPr id="4" name="Title 1">
            <a:extLst>
              <a:ext uri="{FF2B5EF4-FFF2-40B4-BE49-F238E27FC236}">
                <a16:creationId xmlns:a16="http://schemas.microsoft.com/office/drawing/2014/main" id="{864FDC5E-C288-0CFC-799B-A0D931FBFCDE}"/>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Contract Evaluation</a:t>
            </a:r>
          </a:p>
        </p:txBody>
      </p:sp>
    </p:spTree>
    <p:extLst>
      <p:ext uri="{BB962C8B-B14F-4D97-AF65-F5344CB8AC3E}">
        <p14:creationId xmlns:p14="http://schemas.microsoft.com/office/powerpoint/2010/main" val="726704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Second Job</a:t>
            </a:r>
          </a:p>
        </p:txBody>
      </p:sp>
      <p:sp>
        <p:nvSpPr>
          <p:cNvPr id="3" name="Content Placeholder 2"/>
          <p:cNvSpPr>
            <a:spLocks noGrp="1"/>
          </p:cNvSpPr>
          <p:nvPr>
            <p:ph idx="1"/>
          </p:nvPr>
        </p:nvSpPr>
        <p:spPr/>
        <p:txBody>
          <a:bodyPr>
            <a:normAutofit/>
          </a:bodyPr>
          <a:lstStyle/>
          <a:p>
            <a:r>
              <a:rPr lang="en-US" dirty="0"/>
              <a:t>Med School/Residency made you a clinical expert</a:t>
            </a:r>
          </a:p>
          <a:p>
            <a:r>
              <a:rPr lang="en-US" dirty="0"/>
              <a:t>No business training</a:t>
            </a:r>
          </a:p>
          <a:p>
            <a:r>
              <a:rPr lang="en-US" dirty="0"/>
              <a:t>No personal financial or investment training</a:t>
            </a:r>
          </a:p>
          <a:p>
            <a:r>
              <a:rPr lang="en-US" dirty="0"/>
              <a:t>A Pension Fund Manager in a “401(k) World”</a:t>
            </a:r>
          </a:p>
          <a:p>
            <a:r>
              <a:rPr lang="en-US" dirty="0"/>
              <a:t>Family CFO</a:t>
            </a:r>
          </a:p>
          <a:p>
            <a:r>
              <a:rPr lang="en-US" dirty="0"/>
              <a:t>Not automatic</a:t>
            </a:r>
          </a:p>
        </p:txBody>
      </p:sp>
      <p:sp>
        <p:nvSpPr>
          <p:cNvPr id="5" name="Title 1">
            <a:extLst>
              <a:ext uri="{FF2B5EF4-FFF2-40B4-BE49-F238E27FC236}">
                <a16:creationId xmlns:a16="http://schemas.microsoft.com/office/drawing/2014/main" id="{AE66FFB3-8B0B-F488-20A9-204AF0E3FCC8}"/>
              </a:ext>
            </a:extLst>
          </p:cNvPr>
          <p:cNvSpPr txBox="1">
            <a:spLocks/>
          </p:cNvSpPr>
          <p:nvPr/>
        </p:nvSpPr>
        <p:spPr>
          <a:xfrm>
            <a:off x="493643" y="303831"/>
            <a:ext cx="6396559"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Financial Literacy</a:t>
            </a:r>
          </a:p>
        </p:txBody>
      </p:sp>
    </p:spTree>
    <p:extLst>
      <p:ext uri="{BB962C8B-B14F-4D97-AF65-F5344CB8AC3E}">
        <p14:creationId xmlns:p14="http://schemas.microsoft.com/office/powerpoint/2010/main" val="19519216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What We Learned</a:t>
            </a:r>
          </a:p>
        </p:txBody>
      </p:sp>
      <p:sp>
        <p:nvSpPr>
          <p:cNvPr id="3" name="Content Placeholder 2"/>
          <p:cNvSpPr>
            <a:spLocks noGrp="1"/>
          </p:cNvSpPr>
          <p:nvPr>
            <p:ph idx="4294967295"/>
          </p:nvPr>
        </p:nvSpPr>
        <p:spPr>
          <a:xfrm>
            <a:off x="906556" y="2755232"/>
            <a:ext cx="11285444" cy="3421731"/>
          </a:xfrm>
        </p:spPr>
        <p:txBody>
          <a:bodyPr>
            <a:normAutofit/>
          </a:bodyPr>
          <a:lstStyle/>
          <a:p>
            <a:pPr marL="457200" indent="-457200">
              <a:lnSpc>
                <a:spcPts val="2480"/>
              </a:lnSpc>
              <a:buFont typeface="+mj-lt"/>
              <a:buAutoNum type="arabicPeriod"/>
            </a:pPr>
            <a:r>
              <a:rPr lang="en-US" sz="2400" b="0" dirty="0">
                <a:solidFill>
                  <a:schemeClr val="bg2"/>
                </a:solidFill>
                <a:latin typeface="Arial" panose="020B0604020202020204" pitchFamily="34" charset="0"/>
                <a:cs typeface="Arial" panose="020B0604020202020204" pitchFamily="34" charset="0"/>
              </a:rPr>
              <a:t>You have a second job</a:t>
            </a:r>
          </a:p>
          <a:p>
            <a:pPr marL="457200" indent="-457200">
              <a:lnSpc>
                <a:spcPts val="2480"/>
              </a:lnSpc>
              <a:buFont typeface="+mj-lt"/>
              <a:buAutoNum type="arabicPeriod"/>
            </a:pPr>
            <a:r>
              <a:rPr lang="en-US" sz="2400" b="0" dirty="0">
                <a:solidFill>
                  <a:schemeClr val="bg2"/>
                </a:solidFill>
                <a:latin typeface="Arial" panose="020B0604020202020204" pitchFamily="34" charset="0"/>
                <a:cs typeface="Arial" panose="020B0604020202020204" pitchFamily="34" charset="0"/>
              </a:rPr>
              <a:t>Know your government loan programs and refinance when appropriate</a:t>
            </a:r>
          </a:p>
          <a:p>
            <a:pPr marL="457200" indent="-457200">
              <a:lnSpc>
                <a:spcPts val="2480"/>
              </a:lnSpc>
              <a:buFont typeface="+mj-lt"/>
              <a:buAutoNum type="arabicPeriod"/>
            </a:pPr>
            <a:r>
              <a:rPr lang="en-US" sz="2400" b="0" dirty="0">
                <a:solidFill>
                  <a:schemeClr val="bg2"/>
                </a:solidFill>
                <a:latin typeface="Arial" panose="020B0604020202020204" pitchFamily="34" charset="0"/>
                <a:cs typeface="Arial" panose="020B0604020202020204" pitchFamily="34" charset="0"/>
              </a:rPr>
              <a:t>Buy disability insurance</a:t>
            </a:r>
          </a:p>
          <a:p>
            <a:pPr marL="457200" indent="-457200">
              <a:lnSpc>
                <a:spcPts val="2480"/>
              </a:lnSpc>
              <a:buFont typeface="+mj-lt"/>
              <a:buAutoNum type="arabicPeriod"/>
            </a:pPr>
            <a:r>
              <a:rPr lang="en-US" sz="2400" b="0" dirty="0">
                <a:solidFill>
                  <a:schemeClr val="bg2"/>
                </a:solidFill>
                <a:latin typeface="Arial" panose="020B0604020202020204" pitchFamily="34" charset="0"/>
                <a:cs typeface="Arial" panose="020B0604020202020204" pitchFamily="34" charset="0"/>
              </a:rPr>
              <a:t>If you need insurance, buy term not whole life </a:t>
            </a:r>
          </a:p>
          <a:p>
            <a:pPr marL="457200" indent="-457200">
              <a:lnSpc>
                <a:spcPts val="2480"/>
              </a:lnSpc>
              <a:buFont typeface="+mj-lt"/>
              <a:buAutoNum type="arabicPeriod"/>
            </a:pPr>
            <a:r>
              <a:rPr lang="en-US" sz="2400" b="0" dirty="0">
                <a:solidFill>
                  <a:schemeClr val="bg2"/>
                </a:solidFill>
                <a:latin typeface="Arial" panose="020B0604020202020204" pitchFamily="34" charset="0"/>
                <a:cs typeface="Arial" panose="020B0604020202020204" pitchFamily="34" charset="0"/>
              </a:rPr>
              <a:t>Get in the habit of saving, use Roth for residents </a:t>
            </a:r>
          </a:p>
          <a:p>
            <a:pPr marL="457200" indent="-457200">
              <a:lnSpc>
                <a:spcPts val="2480"/>
              </a:lnSpc>
              <a:buFont typeface="+mj-lt"/>
              <a:buAutoNum type="arabicPeriod"/>
            </a:pPr>
            <a:r>
              <a:rPr lang="en-US" sz="2400" b="0" dirty="0">
                <a:solidFill>
                  <a:schemeClr val="bg2"/>
                </a:solidFill>
                <a:latin typeface="Arial" panose="020B0604020202020204" pitchFamily="34" charset="0"/>
                <a:cs typeface="Arial" panose="020B0604020202020204" pitchFamily="34" charset="0"/>
              </a:rPr>
              <a:t>Live like a resident and hit the ground running</a:t>
            </a:r>
          </a:p>
          <a:p>
            <a:pPr marL="457200" indent="-457200">
              <a:lnSpc>
                <a:spcPts val="2480"/>
              </a:lnSpc>
              <a:buFont typeface="+mj-lt"/>
              <a:buAutoNum type="arabicPeriod"/>
            </a:pPr>
            <a:r>
              <a:rPr lang="en-US" sz="2400" b="0" dirty="0">
                <a:solidFill>
                  <a:schemeClr val="bg2"/>
                </a:solidFill>
                <a:latin typeface="Arial" panose="020B0604020202020204" pitchFamily="34" charset="0"/>
                <a:cs typeface="Arial" panose="020B0604020202020204" pitchFamily="34" charset="0"/>
              </a:rPr>
              <a:t>Go into your job with your eyes wide open</a:t>
            </a:r>
          </a:p>
        </p:txBody>
      </p:sp>
      <p:cxnSp>
        <p:nvCxnSpPr>
          <p:cNvPr id="5" name="Straight Connector 4">
            <a:extLst>
              <a:ext uri="{FF2B5EF4-FFF2-40B4-BE49-F238E27FC236}">
                <a16:creationId xmlns:a16="http://schemas.microsoft.com/office/drawing/2014/main" id="{5E57BD71-B768-7CF6-59CD-76C926D82E74}"/>
              </a:ext>
            </a:extLst>
          </p:cNvPr>
          <p:cNvCxnSpPr>
            <a:cxnSpLocks/>
          </p:cNvCxnSpPr>
          <p:nvPr/>
        </p:nvCxnSpPr>
        <p:spPr>
          <a:xfrm>
            <a:off x="775251" y="1143000"/>
            <a:ext cx="0" cy="4620126"/>
          </a:xfrm>
          <a:prstGeom prst="line">
            <a:avLst/>
          </a:prstGeom>
          <a:ln w="57150">
            <a:solidFill>
              <a:srgbClr val="8DC5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93903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DBD8D-BA94-8A2B-BBDF-AEB605DF8A62}"/>
              </a:ext>
            </a:extLst>
          </p:cNvPr>
          <p:cNvSpPr txBox="1">
            <a:spLocks/>
          </p:cNvSpPr>
          <p:nvPr/>
        </p:nvSpPr>
        <p:spPr>
          <a:xfrm>
            <a:off x="2400579" y="1647518"/>
            <a:ext cx="9384854" cy="1570390"/>
          </a:xfrm>
          <a:prstGeom prst="rect">
            <a:avLst/>
          </a:prstGeom>
        </p:spPr>
        <p:txBody>
          <a:bodyPr/>
          <a:lstStyle>
            <a:lvl1pPr algn="l" defTabSz="914400" rtl="0" eaLnBrk="1" latinLnBrk="0" hangingPunct="1">
              <a:lnSpc>
                <a:spcPct val="90000"/>
              </a:lnSpc>
              <a:spcBef>
                <a:spcPct val="0"/>
              </a:spcBef>
              <a:buNone/>
              <a:defRPr sz="4400" b="1" i="0" kern="1200">
                <a:solidFill>
                  <a:srgbClr val="2F78BD"/>
                </a:solidFill>
                <a:latin typeface="Arial" panose="020B0604020202020204" pitchFamily="34" charset="0"/>
                <a:ea typeface="Helvetica Neue" panose="02000503000000020004" pitchFamily="2" charset="0"/>
                <a:cs typeface="Arial" panose="020B0604020202020204" pitchFamily="34" charset="0"/>
              </a:defRPr>
            </a:lvl1pPr>
          </a:lstStyle>
          <a:p>
            <a:pPr>
              <a:lnSpc>
                <a:spcPts val="5320"/>
              </a:lnSpc>
            </a:pPr>
            <a:r>
              <a:rPr lang="en-US" sz="2400" dirty="0">
                <a:solidFill>
                  <a:srgbClr val="8DC5DB"/>
                </a:solidFill>
              </a:rPr>
              <a:t>For free unbiased financial tools and resources, go to</a:t>
            </a:r>
            <a:br>
              <a:rPr lang="en-US" sz="2600" dirty="0">
                <a:solidFill>
                  <a:srgbClr val="8DC5DB"/>
                </a:solidFill>
              </a:rPr>
            </a:br>
            <a:r>
              <a:rPr lang="en-US" sz="5800" dirty="0">
                <a:solidFill>
                  <a:schemeClr val="bg2"/>
                </a:solidFill>
              </a:rPr>
              <a:t>whitecoatinvestor.com</a:t>
            </a:r>
          </a:p>
        </p:txBody>
      </p:sp>
      <p:sp>
        <p:nvSpPr>
          <p:cNvPr id="3" name="Content Placeholder 2">
            <a:extLst>
              <a:ext uri="{FF2B5EF4-FFF2-40B4-BE49-F238E27FC236}">
                <a16:creationId xmlns:a16="http://schemas.microsoft.com/office/drawing/2014/main" id="{CB55C8EC-BCFB-D913-46EF-2B764B65BEA5}"/>
              </a:ext>
            </a:extLst>
          </p:cNvPr>
          <p:cNvSpPr txBox="1">
            <a:spLocks/>
          </p:cNvSpPr>
          <p:nvPr/>
        </p:nvSpPr>
        <p:spPr>
          <a:xfrm>
            <a:off x="1157121" y="3677140"/>
            <a:ext cx="9228032" cy="15703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System Font Regular"/>
              <a:buChar char="-"/>
              <a:defRPr sz="24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System Font Regular"/>
              <a:buChar char="-"/>
              <a:defRPr sz="20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System Font Regular"/>
              <a:buChar char="-"/>
              <a:defRPr sz="18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System Font Regular"/>
              <a:buChar char="-"/>
              <a:defRPr sz="18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solidFill>
                  <a:schemeClr val="bg2"/>
                </a:solidFill>
                <a:latin typeface="Arial" panose="020B0604020202020204" pitchFamily="34" charset="0"/>
                <a:cs typeface="Arial" panose="020B0604020202020204" pitchFamily="34" charset="0"/>
              </a:rPr>
              <a:t>Have Money Questions?</a:t>
            </a:r>
          </a:p>
          <a:p>
            <a:pPr lvl="1">
              <a:lnSpc>
                <a:spcPts val="2340"/>
              </a:lnSpc>
            </a:pPr>
            <a:r>
              <a:rPr lang="en-US" sz="2000" b="0">
                <a:solidFill>
                  <a:schemeClr val="bg2"/>
                </a:solidFill>
                <a:latin typeface="Arial" panose="020B0604020202020204" pitchFamily="34" charset="0"/>
                <a:cs typeface="Arial" panose="020B0604020202020204" pitchFamily="34" charset="0"/>
              </a:rPr>
              <a:t>reddit.com/r/whitecoatinvestor/</a:t>
            </a:r>
          </a:p>
          <a:p>
            <a:pPr lvl="1">
              <a:lnSpc>
                <a:spcPts val="2340"/>
              </a:lnSpc>
            </a:pPr>
            <a:r>
              <a:rPr lang="en-US" sz="2000" b="0">
                <a:solidFill>
                  <a:schemeClr val="bg2"/>
                </a:solidFill>
                <a:latin typeface="Arial" panose="020B0604020202020204" pitchFamily="34" charset="0"/>
                <a:cs typeface="Arial" panose="020B0604020202020204" pitchFamily="34" charset="0"/>
              </a:rPr>
              <a:t>facebook.com/groups/whitecoatinvestors</a:t>
            </a:r>
            <a:endParaRPr lang="en-US" sz="2000" b="0" dirty="0">
              <a:solidFill>
                <a:schemeClr val="bg2"/>
              </a:solidFill>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5DBAC87C-CF34-20B6-FCFE-87967DE956C5}"/>
              </a:ext>
            </a:extLst>
          </p:cNvPr>
          <p:cNvSpPr txBox="1">
            <a:spLocks/>
          </p:cNvSpPr>
          <p:nvPr/>
        </p:nvSpPr>
        <p:spPr>
          <a:xfrm>
            <a:off x="8238207" y="3668674"/>
            <a:ext cx="3212806" cy="17567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System Font Regular"/>
              <a:buChar char="-"/>
              <a:defRPr sz="24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System Font Regular"/>
              <a:buChar char="-"/>
              <a:defRPr sz="20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System Font Regular"/>
              <a:buChar char="-"/>
              <a:defRPr sz="18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System Font Regular"/>
              <a:buChar char="-"/>
              <a:defRPr sz="18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20"/>
              </a:lnSpc>
              <a:buFont typeface="Arial" panose="020B0604020202020204" pitchFamily="34" charset="0"/>
              <a:buNone/>
            </a:pPr>
            <a:r>
              <a:rPr lang="en-US" sz="2400" dirty="0">
                <a:solidFill>
                  <a:schemeClr val="bg2"/>
                </a:solidFill>
                <a:latin typeface="Arial" panose="020B0604020202020204" pitchFamily="34" charset="0"/>
                <a:cs typeface="Arial" panose="020B0604020202020204" pitchFamily="34" charset="0"/>
              </a:rPr>
              <a:t>Listen to the </a:t>
            </a:r>
            <a:br>
              <a:rPr lang="en-US" sz="2400" dirty="0">
                <a:solidFill>
                  <a:schemeClr val="bg2"/>
                </a:solidFill>
                <a:latin typeface="Arial" panose="020B0604020202020204" pitchFamily="34" charset="0"/>
                <a:cs typeface="Arial" panose="020B0604020202020204" pitchFamily="34" charset="0"/>
              </a:rPr>
            </a:br>
            <a:r>
              <a:rPr lang="en-US" sz="2400" dirty="0">
                <a:solidFill>
                  <a:schemeClr val="bg2"/>
                </a:solidFill>
                <a:latin typeface="Arial" panose="020B0604020202020204" pitchFamily="34" charset="0"/>
                <a:cs typeface="Arial" panose="020B0604020202020204" pitchFamily="34" charset="0"/>
              </a:rPr>
              <a:t>White Coat </a:t>
            </a:r>
            <a:br>
              <a:rPr lang="en-US" sz="2400" dirty="0">
                <a:solidFill>
                  <a:schemeClr val="bg2"/>
                </a:solidFill>
                <a:latin typeface="Arial" panose="020B0604020202020204" pitchFamily="34" charset="0"/>
                <a:cs typeface="Arial" panose="020B0604020202020204" pitchFamily="34" charset="0"/>
              </a:rPr>
            </a:br>
            <a:r>
              <a:rPr lang="en-US" sz="2400" dirty="0">
                <a:solidFill>
                  <a:schemeClr val="bg2"/>
                </a:solidFill>
                <a:latin typeface="Arial" panose="020B0604020202020204" pitchFamily="34" charset="0"/>
                <a:cs typeface="Arial" panose="020B0604020202020204" pitchFamily="34" charset="0"/>
              </a:rPr>
              <a:t>Investor Podcast</a:t>
            </a:r>
          </a:p>
        </p:txBody>
      </p:sp>
      <p:pic>
        <p:nvPicPr>
          <p:cNvPr id="6" name="Picture 5">
            <a:extLst>
              <a:ext uri="{FF2B5EF4-FFF2-40B4-BE49-F238E27FC236}">
                <a16:creationId xmlns:a16="http://schemas.microsoft.com/office/drawing/2014/main" id="{00EAB2E0-5411-A41F-87CF-1078F06B5C61}"/>
              </a:ext>
            </a:extLst>
          </p:cNvPr>
          <p:cNvPicPr>
            <a:picLocks noChangeAspect="1"/>
          </p:cNvPicPr>
          <p:nvPr/>
        </p:nvPicPr>
        <p:blipFill>
          <a:blip r:embed="rId2"/>
          <a:stretch>
            <a:fillRect/>
          </a:stretch>
        </p:blipFill>
        <p:spPr>
          <a:xfrm>
            <a:off x="1157121" y="1745402"/>
            <a:ext cx="1243458" cy="1243458"/>
          </a:xfrm>
          <a:prstGeom prst="rect">
            <a:avLst/>
          </a:prstGeom>
        </p:spPr>
      </p:pic>
      <p:pic>
        <p:nvPicPr>
          <p:cNvPr id="7" name="Picture 6">
            <a:extLst>
              <a:ext uri="{FF2B5EF4-FFF2-40B4-BE49-F238E27FC236}">
                <a16:creationId xmlns:a16="http://schemas.microsoft.com/office/drawing/2014/main" id="{DDA9ABA5-427C-3C8C-A506-E530ACCCD4F1}"/>
              </a:ext>
            </a:extLst>
          </p:cNvPr>
          <p:cNvPicPr>
            <a:picLocks noChangeAspect="1"/>
          </p:cNvPicPr>
          <p:nvPr/>
        </p:nvPicPr>
        <p:blipFill>
          <a:blip r:embed="rId3"/>
          <a:stretch>
            <a:fillRect/>
          </a:stretch>
        </p:blipFill>
        <p:spPr>
          <a:xfrm>
            <a:off x="1522398" y="4088484"/>
            <a:ext cx="354392" cy="708783"/>
          </a:xfrm>
          <a:prstGeom prst="rect">
            <a:avLst/>
          </a:prstGeom>
        </p:spPr>
      </p:pic>
      <p:pic>
        <p:nvPicPr>
          <p:cNvPr id="8" name="Picture 7">
            <a:extLst>
              <a:ext uri="{FF2B5EF4-FFF2-40B4-BE49-F238E27FC236}">
                <a16:creationId xmlns:a16="http://schemas.microsoft.com/office/drawing/2014/main" id="{F7DBE23B-ED6C-567B-9482-438F90ACA104}"/>
              </a:ext>
            </a:extLst>
          </p:cNvPr>
          <p:cNvPicPr>
            <a:picLocks noChangeAspect="1"/>
          </p:cNvPicPr>
          <p:nvPr/>
        </p:nvPicPr>
        <p:blipFill>
          <a:blip r:embed="rId4"/>
          <a:stretch>
            <a:fillRect/>
          </a:stretch>
        </p:blipFill>
        <p:spPr>
          <a:xfrm>
            <a:off x="7015620" y="3601723"/>
            <a:ext cx="1106756" cy="1106756"/>
          </a:xfrm>
          <a:prstGeom prst="rect">
            <a:avLst/>
          </a:prstGeom>
        </p:spPr>
      </p:pic>
      <p:pic>
        <p:nvPicPr>
          <p:cNvPr id="9" name="Picture 8">
            <a:extLst>
              <a:ext uri="{FF2B5EF4-FFF2-40B4-BE49-F238E27FC236}">
                <a16:creationId xmlns:a16="http://schemas.microsoft.com/office/drawing/2014/main" id="{3FA873D1-7887-AE8C-935D-1DB17362C1D0}"/>
              </a:ext>
            </a:extLst>
          </p:cNvPr>
          <p:cNvPicPr>
            <a:picLocks noChangeAspect="1"/>
          </p:cNvPicPr>
          <p:nvPr/>
        </p:nvPicPr>
        <p:blipFill>
          <a:blip r:embed="rId5"/>
          <a:stretch>
            <a:fillRect/>
          </a:stretch>
        </p:blipFill>
        <p:spPr>
          <a:xfrm>
            <a:off x="4001035" y="6174682"/>
            <a:ext cx="4189930" cy="262383"/>
          </a:xfrm>
          <a:prstGeom prst="rect">
            <a:avLst/>
          </a:prstGeom>
        </p:spPr>
      </p:pic>
    </p:spTree>
    <p:extLst>
      <p:ext uri="{BB962C8B-B14F-4D97-AF65-F5344CB8AC3E}">
        <p14:creationId xmlns:p14="http://schemas.microsoft.com/office/powerpoint/2010/main" val="450709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Second Job</a:t>
            </a:r>
          </a:p>
        </p:txBody>
      </p:sp>
      <p:sp>
        <p:nvSpPr>
          <p:cNvPr id="3" name="Content Placeholder 2"/>
          <p:cNvSpPr>
            <a:spLocks noGrp="1"/>
          </p:cNvSpPr>
          <p:nvPr>
            <p:ph idx="1"/>
          </p:nvPr>
        </p:nvSpPr>
        <p:spPr/>
        <p:txBody>
          <a:bodyPr>
            <a:normAutofit/>
          </a:bodyPr>
          <a:lstStyle/>
          <a:p>
            <a:pPr>
              <a:lnSpc>
                <a:spcPct val="100000"/>
              </a:lnSpc>
            </a:pPr>
            <a:r>
              <a:rPr lang="en-US" dirty="0"/>
              <a:t>You must spend time learning about finances/business</a:t>
            </a:r>
          </a:p>
          <a:p>
            <a:pPr lvl="1">
              <a:lnSpc>
                <a:spcPct val="100000"/>
              </a:lnSpc>
              <a:spcBef>
                <a:spcPts val="1200"/>
              </a:spcBef>
            </a:pPr>
            <a:r>
              <a:rPr lang="en-US" dirty="0"/>
              <a:t>You cannot win the game if you don’t learn the rules</a:t>
            </a:r>
          </a:p>
          <a:p>
            <a:pPr lvl="1">
              <a:lnSpc>
                <a:spcPct val="100000"/>
              </a:lnSpc>
            </a:pPr>
            <a:r>
              <a:rPr lang="en-US" dirty="0"/>
              <a:t>Hire professionals to teach you, not just do it for you</a:t>
            </a:r>
          </a:p>
          <a:p>
            <a:pPr>
              <a:lnSpc>
                <a:spcPct val="100000"/>
              </a:lnSpc>
              <a:spcBef>
                <a:spcPts val="1200"/>
              </a:spcBef>
            </a:pPr>
            <a:r>
              <a:rPr lang="en-US" dirty="0"/>
              <a:t>You must also spend the time to take care of your finances/business</a:t>
            </a:r>
          </a:p>
          <a:p>
            <a:pPr lvl="1">
              <a:lnSpc>
                <a:spcPct val="100000"/>
              </a:lnSpc>
              <a:spcBef>
                <a:spcPts val="1200"/>
              </a:spcBef>
            </a:pPr>
            <a:r>
              <a:rPr lang="en-US" dirty="0"/>
              <a:t>You cannot be “100% clinical” and be financially successful</a:t>
            </a:r>
          </a:p>
          <a:p>
            <a:endParaRPr lang="en-US" dirty="0"/>
          </a:p>
        </p:txBody>
      </p:sp>
      <p:sp>
        <p:nvSpPr>
          <p:cNvPr id="5" name="Title 1">
            <a:extLst>
              <a:ext uri="{FF2B5EF4-FFF2-40B4-BE49-F238E27FC236}">
                <a16:creationId xmlns:a16="http://schemas.microsoft.com/office/drawing/2014/main" id="{8A2CAF14-C972-645D-2734-6B95E77726FC}"/>
              </a:ext>
            </a:extLst>
          </p:cNvPr>
          <p:cNvSpPr txBox="1">
            <a:spLocks/>
          </p:cNvSpPr>
          <p:nvPr/>
        </p:nvSpPr>
        <p:spPr>
          <a:xfrm>
            <a:off x="493643" y="303831"/>
            <a:ext cx="6396559"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Financial Literacy</a:t>
            </a:r>
          </a:p>
        </p:txBody>
      </p:sp>
    </p:spTree>
    <p:extLst>
      <p:ext uri="{BB962C8B-B14F-4D97-AF65-F5344CB8AC3E}">
        <p14:creationId xmlns:p14="http://schemas.microsoft.com/office/powerpoint/2010/main" val="987148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Financial Education</a:t>
            </a:r>
          </a:p>
        </p:txBody>
      </p:sp>
      <p:sp>
        <p:nvSpPr>
          <p:cNvPr id="4" name="Title 1">
            <a:extLst>
              <a:ext uri="{FF2B5EF4-FFF2-40B4-BE49-F238E27FC236}">
                <a16:creationId xmlns:a16="http://schemas.microsoft.com/office/drawing/2014/main" id="{B704B9EC-E05D-2CB5-82EE-1C1FF41ABA5E}"/>
              </a:ext>
            </a:extLst>
          </p:cNvPr>
          <p:cNvSpPr txBox="1">
            <a:spLocks/>
          </p:cNvSpPr>
          <p:nvPr/>
        </p:nvSpPr>
        <p:spPr>
          <a:xfrm>
            <a:off x="493643" y="303831"/>
            <a:ext cx="6396559"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Financial Literacy</a:t>
            </a:r>
          </a:p>
        </p:txBody>
      </p:sp>
      <p:sp>
        <p:nvSpPr>
          <p:cNvPr id="7" name="Content Placeholder 2">
            <a:extLst>
              <a:ext uri="{FF2B5EF4-FFF2-40B4-BE49-F238E27FC236}">
                <a16:creationId xmlns:a16="http://schemas.microsoft.com/office/drawing/2014/main" id="{749E3B42-ADDD-EB80-3D35-7D64B270CD81}"/>
              </a:ext>
            </a:extLst>
          </p:cNvPr>
          <p:cNvSpPr txBox="1">
            <a:spLocks/>
          </p:cNvSpPr>
          <p:nvPr/>
        </p:nvSpPr>
        <p:spPr>
          <a:xfrm>
            <a:off x="467139" y="2393825"/>
            <a:ext cx="11231218" cy="37816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000" b="0" i="0" kern="120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System Font Regular"/>
              <a:buChar char="-"/>
              <a:defRPr sz="2000" b="0" i="0" kern="120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System Font Regular"/>
              <a:buChar char="-"/>
              <a:defRPr sz="1800" b="0" i="0" kern="120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System Font Regular"/>
              <a:buChar char="-"/>
              <a:defRPr sz="1800" b="0" i="0" kern="120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80"/>
              </a:lnSpc>
              <a:spcBef>
                <a:spcPts val="0"/>
              </a:spcBef>
            </a:pPr>
            <a:r>
              <a:rPr lang="en-US" dirty="0"/>
              <a:t>Read 4 books</a:t>
            </a:r>
          </a:p>
          <a:p>
            <a:pPr lvl="1">
              <a:lnSpc>
                <a:spcPts val="2980"/>
              </a:lnSpc>
              <a:spcBef>
                <a:spcPts val="0"/>
              </a:spcBef>
            </a:pPr>
            <a:r>
              <a:rPr lang="en-US" b="1" dirty="0"/>
              <a:t>Personal Finance: </a:t>
            </a:r>
            <a:r>
              <a:rPr lang="en-US" i="1" dirty="0"/>
              <a:t>Personal Finance for Dummies </a:t>
            </a:r>
            <a:r>
              <a:rPr lang="en-US" dirty="0"/>
              <a:t>by Eric Tyson</a:t>
            </a:r>
          </a:p>
          <a:p>
            <a:pPr lvl="1">
              <a:lnSpc>
                <a:spcPts val="2980"/>
              </a:lnSpc>
              <a:spcBef>
                <a:spcPts val="0"/>
              </a:spcBef>
            </a:pPr>
            <a:r>
              <a:rPr lang="en-US" b="1" dirty="0"/>
              <a:t>Investing: </a:t>
            </a:r>
            <a:r>
              <a:rPr lang="en-US" i="1" dirty="0"/>
              <a:t>The Bogleheads Guide to Investing </a:t>
            </a:r>
            <a:r>
              <a:rPr lang="en-US" dirty="0"/>
              <a:t>by Taylor Larimore et al</a:t>
            </a:r>
          </a:p>
          <a:p>
            <a:pPr lvl="1">
              <a:lnSpc>
                <a:spcPts val="2980"/>
              </a:lnSpc>
              <a:spcBef>
                <a:spcPts val="0"/>
              </a:spcBef>
            </a:pPr>
            <a:r>
              <a:rPr lang="en-US" b="1" dirty="0"/>
              <a:t>Behavioral Finance: </a:t>
            </a:r>
            <a:r>
              <a:rPr lang="en-US" i="1" dirty="0"/>
              <a:t>How to Think About Money </a:t>
            </a:r>
            <a:r>
              <a:rPr lang="en-US" dirty="0"/>
              <a:t>by Jonathan Clements</a:t>
            </a:r>
          </a:p>
          <a:p>
            <a:pPr lvl="1">
              <a:lnSpc>
                <a:spcPts val="2980"/>
              </a:lnSpc>
              <a:spcBef>
                <a:spcPts val="0"/>
              </a:spcBef>
            </a:pPr>
            <a:r>
              <a:rPr lang="en-US" b="1" dirty="0"/>
              <a:t>Physician-Specific finance: </a:t>
            </a:r>
            <a:r>
              <a:rPr lang="en-US" i="1" dirty="0"/>
              <a:t>The White Coat Investor </a:t>
            </a:r>
            <a:r>
              <a:rPr lang="en-US" dirty="0"/>
              <a:t>or </a:t>
            </a:r>
            <a:r>
              <a:rPr lang="en-US" i="1" dirty="0"/>
              <a:t>Financial Boot Camp</a:t>
            </a:r>
            <a:r>
              <a:rPr lang="en-US" dirty="0"/>
              <a:t> by Jim Dahle</a:t>
            </a:r>
          </a:p>
          <a:p>
            <a:pPr indent="-285750">
              <a:lnSpc>
                <a:spcPts val="2980"/>
              </a:lnSpc>
              <a:spcBef>
                <a:spcPts val="1200"/>
              </a:spcBef>
            </a:pPr>
            <a:r>
              <a:rPr lang="en-US" dirty="0"/>
              <a:t>The cheapest, easiest, good financial book to get through</a:t>
            </a:r>
          </a:p>
          <a:p>
            <a:pPr lvl="1">
              <a:lnSpc>
                <a:spcPts val="2980"/>
              </a:lnSpc>
              <a:spcBef>
                <a:spcPts val="0"/>
              </a:spcBef>
            </a:pPr>
            <a:r>
              <a:rPr lang="en-US" i="1" dirty="0"/>
              <a:t>If You Can </a:t>
            </a:r>
            <a:r>
              <a:rPr lang="en-US" dirty="0"/>
              <a:t>by William Bernstein (16-page free PDF) </a:t>
            </a:r>
            <a:r>
              <a:rPr lang="en-US" dirty="0">
                <a:solidFill>
                  <a:srgbClr val="002060"/>
                </a:solidFill>
              </a:rPr>
              <a:t>www.etf.com/docs/IfYouCan.pdf</a:t>
            </a:r>
          </a:p>
          <a:p>
            <a:pPr>
              <a:lnSpc>
                <a:spcPts val="2980"/>
              </a:lnSpc>
              <a:spcBef>
                <a:spcPts val="1200"/>
              </a:spcBef>
            </a:pPr>
            <a:r>
              <a:rPr lang="en-US" dirty="0"/>
              <a:t>Put a written financial plan in place</a:t>
            </a:r>
          </a:p>
        </p:txBody>
      </p:sp>
    </p:spTree>
    <p:extLst>
      <p:ext uri="{BB962C8B-B14F-4D97-AF65-F5344CB8AC3E}">
        <p14:creationId xmlns:p14="http://schemas.microsoft.com/office/powerpoint/2010/main" val="1335793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Continuing Financial Education (CFE)</a:t>
            </a:r>
          </a:p>
        </p:txBody>
      </p:sp>
      <p:sp>
        <p:nvSpPr>
          <p:cNvPr id="3" name="Content Placeholder 2"/>
          <p:cNvSpPr>
            <a:spLocks noGrp="1"/>
          </p:cNvSpPr>
          <p:nvPr>
            <p:ph idx="1"/>
          </p:nvPr>
        </p:nvSpPr>
        <p:spPr/>
        <p:txBody>
          <a:bodyPr>
            <a:normAutofit/>
          </a:bodyPr>
          <a:lstStyle/>
          <a:p>
            <a:pPr defTabSz="914400">
              <a:spcBef>
                <a:spcPts val="0"/>
              </a:spcBef>
              <a:buClrTx/>
            </a:pPr>
            <a:r>
              <a:rPr lang="en-US" sz="2400" dirty="0"/>
              <a:t>Read one good financial book each year</a:t>
            </a:r>
          </a:p>
          <a:p>
            <a:pPr defTabSz="914400">
              <a:spcBef>
                <a:spcPts val="1200"/>
              </a:spcBef>
              <a:buClrTx/>
            </a:pPr>
            <a:r>
              <a:rPr lang="en-US" sz="2400" dirty="0"/>
              <a:t>Follow a good financial blog, reading 5-10 posts/month</a:t>
            </a:r>
          </a:p>
          <a:p>
            <a:pPr>
              <a:spcBef>
                <a:spcPts val="1200"/>
              </a:spcBef>
            </a:pPr>
            <a:r>
              <a:rPr lang="en-US" sz="2400" dirty="0"/>
              <a:t>Listen to a good financial podcast</a:t>
            </a:r>
          </a:p>
        </p:txBody>
      </p:sp>
      <p:sp>
        <p:nvSpPr>
          <p:cNvPr id="5" name="Title 1">
            <a:extLst>
              <a:ext uri="{FF2B5EF4-FFF2-40B4-BE49-F238E27FC236}">
                <a16:creationId xmlns:a16="http://schemas.microsoft.com/office/drawing/2014/main" id="{CAD86BB9-C6AE-F1D9-6117-E002E4DA2E9F}"/>
              </a:ext>
            </a:extLst>
          </p:cNvPr>
          <p:cNvSpPr txBox="1">
            <a:spLocks/>
          </p:cNvSpPr>
          <p:nvPr/>
        </p:nvSpPr>
        <p:spPr>
          <a:xfrm>
            <a:off x="493643" y="303831"/>
            <a:ext cx="6396559"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Residents  </a:t>
            </a:r>
            <a:r>
              <a:rPr lang="en-US" sz="1800" dirty="0">
                <a:solidFill>
                  <a:srgbClr val="2F78BD"/>
                </a:solidFill>
                <a:latin typeface="Arial" panose="020B0604020202020204" pitchFamily="34" charset="0"/>
                <a:cs typeface="Arial" panose="020B0604020202020204" pitchFamily="34" charset="0"/>
              </a:rPr>
              <a:t>Financial Literacy</a:t>
            </a:r>
          </a:p>
        </p:txBody>
      </p:sp>
    </p:spTree>
    <p:extLst>
      <p:ext uri="{BB962C8B-B14F-4D97-AF65-F5344CB8AC3E}">
        <p14:creationId xmlns:p14="http://schemas.microsoft.com/office/powerpoint/2010/main" val="1025392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8588" y="2411709"/>
            <a:ext cx="7696023" cy="3359484"/>
          </a:xfrm>
        </p:spPr>
        <p:txBody>
          <a:bodyPr>
            <a:noAutofit/>
          </a:bodyPr>
          <a:lstStyle/>
          <a:p>
            <a:pPr>
              <a:lnSpc>
                <a:spcPts val="8040"/>
              </a:lnSpc>
            </a:pPr>
            <a:r>
              <a:rPr lang="en-US" sz="8000" dirty="0"/>
              <a:t>Student Loan Management</a:t>
            </a:r>
          </a:p>
        </p:txBody>
      </p:sp>
      <p:pic>
        <p:nvPicPr>
          <p:cNvPr id="3" name="Picture 2">
            <a:extLst>
              <a:ext uri="{FF2B5EF4-FFF2-40B4-BE49-F238E27FC236}">
                <a16:creationId xmlns:a16="http://schemas.microsoft.com/office/drawing/2014/main" id="{B236D7AD-9E6A-EC7E-3BEF-F2345CB655C4}"/>
              </a:ext>
            </a:extLst>
          </p:cNvPr>
          <p:cNvPicPr>
            <a:picLocks noChangeAspect="1"/>
          </p:cNvPicPr>
          <p:nvPr/>
        </p:nvPicPr>
        <p:blipFill rotWithShape="1">
          <a:blip r:embed="rId2"/>
          <a:srcRect l="48091" r="8079"/>
          <a:stretch/>
        </p:blipFill>
        <p:spPr>
          <a:xfrm>
            <a:off x="7688179" y="0"/>
            <a:ext cx="4503821" cy="6858000"/>
          </a:xfrm>
          <a:prstGeom prst="rect">
            <a:avLst/>
          </a:prstGeom>
        </p:spPr>
      </p:pic>
    </p:spTree>
    <p:extLst>
      <p:ext uri="{BB962C8B-B14F-4D97-AF65-F5344CB8AC3E}">
        <p14:creationId xmlns:p14="http://schemas.microsoft.com/office/powerpoint/2010/main" val="631851549"/>
      </p:ext>
    </p:extLst>
  </p:cSld>
  <p:clrMapOvr>
    <a:masterClrMapping/>
  </p:clrMapOvr>
</p:sld>
</file>

<file path=ppt/theme/theme1.xml><?xml version="1.0" encoding="utf-8"?>
<a:theme xmlns:a="http://schemas.openxmlformats.org/drawingml/2006/main" name="Office Theme">
  <a:themeElements>
    <a:clrScheme name="Custom 3">
      <a:dk1>
        <a:srgbClr val="023160"/>
      </a:dk1>
      <a:lt1>
        <a:srgbClr val="D8D8D8"/>
      </a:lt1>
      <a:dk2>
        <a:srgbClr val="D8D8D8"/>
      </a:dk2>
      <a:lt2>
        <a:srgbClr val="FFFFFF"/>
      </a:lt2>
      <a:accent1>
        <a:srgbClr val="002060"/>
      </a:accent1>
      <a:accent2>
        <a:srgbClr val="61AEC3"/>
      </a:accent2>
      <a:accent3>
        <a:srgbClr val="A5A5A5"/>
      </a:accent3>
      <a:accent4>
        <a:srgbClr val="122148"/>
      </a:accent4>
      <a:accent5>
        <a:srgbClr val="5B9BD5"/>
      </a:accent5>
      <a:accent6>
        <a:srgbClr val="2F78BD"/>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4722</TotalTime>
  <Words>2679</Words>
  <Application>Microsoft Macintosh PowerPoint</Application>
  <PresentationFormat>Widescreen</PresentationFormat>
  <Paragraphs>451</Paragraphs>
  <Slides>51</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Calibri</vt:lpstr>
      <vt:lpstr>Franklin Gothic Book</vt:lpstr>
      <vt:lpstr>Helvetica Neue</vt:lpstr>
      <vt:lpstr>System Font Regular</vt:lpstr>
      <vt:lpstr>Office Theme</vt:lpstr>
      <vt:lpstr>PowerPoint Presentation</vt:lpstr>
      <vt:lpstr>PowerPoint Presentation</vt:lpstr>
      <vt:lpstr>What We’ll Cover Today</vt:lpstr>
      <vt:lpstr>Financial Literacy</vt:lpstr>
      <vt:lpstr>Your Second Job</vt:lpstr>
      <vt:lpstr>Your Second Job</vt:lpstr>
      <vt:lpstr>Initial Financial Education</vt:lpstr>
      <vt:lpstr>Continuing Financial Education (CFE)</vt:lpstr>
      <vt:lpstr>Student Loan Management</vt:lpstr>
      <vt:lpstr>Student Loan Burdens Worsen</vt:lpstr>
      <vt:lpstr>How Bad Can It Be?</vt:lpstr>
      <vt:lpstr>We’re from the Government and We’re Here to Help</vt:lpstr>
      <vt:lpstr>The Income Based Repayment Programs</vt:lpstr>
      <vt:lpstr>The Income Driven Repayment Programs</vt:lpstr>
      <vt:lpstr>IBR</vt:lpstr>
      <vt:lpstr>PAYE</vt:lpstr>
      <vt:lpstr>REPAYE</vt:lpstr>
      <vt:lpstr>PSLF</vt:lpstr>
      <vt:lpstr>PSLF</vt:lpstr>
      <vt:lpstr>The Other Option</vt:lpstr>
      <vt:lpstr>Student Loan Refinancing</vt:lpstr>
      <vt:lpstr>Student Loan Refinancing Companies</vt:lpstr>
      <vt:lpstr>Refinancing in Training</vt:lpstr>
      <vt:lpstr>Disability  Insurance</vt:lpstr>
      <vt:lpstr>Your Greatest Asset</vt:lpstr>
      <vt:lpstr>Long-Term Disability Insurance</vt:lpstr>
      <vt:lpstr>Long-Term Disability Insurance</vt:lpstr>
      <vt:lpstr>Individual vs Group</vt:lpstr>
      <vt:lpstr>Riders</vt:lpstr>
      <vt:lpstr>Saving Money</vt:lpstr>
      <vt:lpstr>Term Life  Insurance</vt:lpstr>
      <vt:lpstr>More Income Insurance</vt:lpstr>
      <vt:lpstr>Term vs Whole Life Insurance</vt:lpstr>
      <vt:lpstr>How Much to Buy</vt:lpstr>
      <vt:lpstr>Use Roth  Retirement Accounts</vt:lpstr>
      <vt:lpstr>Retirement Accounts Rule!</vt:lpstr>
      <vt:lpstr>Retirement Accounts Rule!</vt:lpstr>
      <vt:lpstr>Roth vs Traditional in Residency</vt:lpstr>
      <vt:lpstr>A Written  Financial Plan</vt:lpstr>
      <vt:lpstr>The Secret to Physician Wealth</vt:lpstr>
      <vt:lpstr>The Secret to Physician Wealth</vt:lpstr>
      <vt:lpstr>The Secret to Physician Wealth</vt:lpstr>
      <vt:lpstr>Look at the Numbers</vt:lpstr>
      <vt:lpstr>Look at the Numbers</vt:lpstr>
      <vt:lpstr>Have a Written Plan</vt:lpstr>
      <vt:lpstr>Contract  Evaluation</vt:lpstr>
      <vt:lpstr>Be Careful Moving into the Real World</vt:lpstr>
      <vt:lpstr>Know What Your Contract Says</vt:lpstr>
      <vt:lpstr>Know What Your Contract Says</vt:lpstr>
      <vt:lpstr>What We Learned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Basics for Medical Students</dc:title>
  <dc:creator>Dahle Family</dc:creator>
  <cp:lastModifiedBy>Katie Farley</cp:lastModifiedBy>
  <cp:revision>86</cp:revision>
  <dcterms:created xsi:type="dcterms:W3CDTF">2019-01-14T23:39:41Z</dcterms:created>
  <dcterms:modified xsi:type="dcterms:W3CDTF">2023-04-27T15:06:32Z</dcterms:modified>
</cp:coreProperties>
</file>