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Lst>
  <p:notesMasterIdLst>
    <p:notesMasterId r:id="rId53"/>
  </p:notesMasterIdLst>
  <p:sldIdLst>
    <p:sldId id="256" r:id="rId2"/>
    <p:sldId id="257" r:id="rId3"/>
    <p:sldId id="259" r:id="rId4"/>
    <p:sldId id="258" r:id="rId5"/>
    <p:sldId id="260" r:id="rId6"/>
    <p:sldId id="354" r:id="rId7"/>
    <p:sldId id="355"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314" r:id="rId29"/>
    <p:sldId id="285" r:id="rId30"/>
    <p:sldId id="315" r:id="rId31"/>
    <p:sldId id="316" r:id="rId32"/>
    <p:sldId id="317" r:id="rId33"/>
    <p:sldId id="291" r:id="rId34"/>
    <p:sldId id="325" r:id="rId35"/>
    <p:sldId id="290"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51" r:id="rId51"/>
    <p:sldId id="35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8BD"/>
    <a:srgbClr val="D2FFFD"/>
    <a:srgbClr val="8DC5DB"/>
    <a:srgbClr val="61A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94541"/>
  </p:normalViewPr>
  <p:slideViewPr>
    <p:cSldViewPr snapToGrid="0" snapToObjects="1">
      <p:cViewPr varScale="1">
        <p:scale>
          <a:sx n="119" d="100"/>
          <a:sy n="119" d="100"/>
        </p:scale>
        <p:origin x="7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29D9D-BFAE-E542-86D8-93303692976B}" type="datetimeFigureOut">
              <a:rPr lang="en-US" smtClean="0"/>
              <a:t>4/27/23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1FB29-0939-6746-B4A0-FA9C1249ECE9}" type="slidenum">
              <a:rPr lang="en-US" smtClean="0"/>
              <a:t>‹#›</a:t>
            </a:fld>
            <a:endParaRPr lang="en-US"/>
          </a:p>
        </p:txBody>
      </p:sp>
    </p:spTree>
    <p:extLst>
      <p:ext uri="{BB962C8B-B14F-4D97-AF65-F5344CB8AC3E}">
        <p14:creationId xmlns:p14="http://schemas.microsoft.com/office/powerpoint/2010/main" val="22629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a:t>
            </a:r>
            <a:r>
              <a:rPr lang="en-US" baseline="0" dirty="0"/>
              <a:t>le most of the material in this presentation is timeless, some of it will eventually be out of date.  Be sure to check for updated material at The White Coat Investor, especially if you are presenting these slides after 2019. </a:t>
            </a:r>
            <a:endParaRPr lang="en-US" dirty="0"/>
          </a:p>
        </p:txBody>
      </p:sp>
      <p:sp>
        <p:nvSpPr>
          <p:cNvPr id="4" name="Slide Number Placeholder 3"/>
          <p:cNvSpPr>
            <a:spLocks noGrp="1"/>
          </p:cNvSpPr>
          <p:nvPr>
            <p:ph type="sldNum" sz="quarter" idx="10"/>
          </p:nvPr>
        </p:nvSpPr>
        <p:spPr/>
        <p:txBody>
          <a:bodyPr/>
          <a:lstStyle/>
          <a:p>
            <a:fld id="{2861FB29-0939-6746-B4A0-FA9C1249ECE9}" type="slidenum">
              <a:rPr lang="en-US" smtClean="0"/>
              <a:t>1</a:t>
            </a:fld>
            <a:endParaRPr lang="en-US"/>
          </a:p>
        </p:txBody>
      </p:sp>
    </p:spTree>
    <p:extLst>
      <p:ext uri="{BB962C8B-B14F-4D97-AF65-F5344CB8AC3E}">
        <p14:creationId xmlns:p14="http://schemas.microsoft.com/office/powerpoint/2010/main" val="23261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12</a:t>
            </a:fld>
            <a:endParaRPr lang="en-US"/>
          </a:p>
        </p:txBody>
      </p:sp>
    </p:spTree>
    <p:extLst>
      <p:ext uri="{BB962C8B-B14F-4D97-AF65-F5344CB8AC3E}">
        <p14:creationId xmlns:p14="http://schemas.microsoft.com/office/powerpoint/2010/main" val="2014629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13</a:t>
            </a:fld>
            <a:endParaRPr lang="en-US"/>
          </a:p>
        </p:txBody>
      </p:sp>
    </p:spTree>
    <p:extLst>
      <p:ext uri="{BB962C8B-B14F-4D97-AF65-F5344CB8AC3E}">
        <p14:creationId xmlns:p14="http://schemas.microsoft.com/office/powerpoint/2010/main" val="8347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15</a:t>
            </a:fld>
            <a:endParaRPr lang="en-US"/>
          </a:p>
        </p:txBody>
      </p:sp>
    </p:spTree>
    <p:extLst>
      <p:ext uri="{BB962C8B-B14F-4D97-AF65-F5344CB8AC3E}">
        <p14:creationId xmlns:p14="http://schemas.microsoft.com/office/powerpoint/2010/main" val="1546334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16</a:t>
            </a:fld>
            <a:endParaRPr lang="en-US"/>
          </a:p>
        </p:txBody>
      </p:sp>
    </p:spTree>
    <p:extLst>
      <p:ext uri="{BB962C8B-B14F-4D97-AF65-F5344CB8AC3E}">
        <p14:creationId xmlns:p14="http://schemas.microsoft.com/office/powerpoint/2010/main" val="1162119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17</a:t>
            </a:fld>
            <a:endParaRPr lang="en-US"/>
          </a:p>
        </p:txBody>
      </p:sp>
    </p:spTree>
    <p:extLst>
      <p:ext uri="{BB962C8B-B14F-4D97-AF65-F5344CB8AC3E}">
        <p14:creationId xmlns:p14="http://schemas.microsoft.com/office/powerpoint/2010/main" val="131507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19</a:t>
            </a:fld>
            <a:endParaRPr lang="en-US"/>
          </a:p>
        </p:txBody>
      </p:sp>
    </p:spTree>
    <p:extLst>
      <p:ext uri="{BB962C8B-B14F-4D97-AF65-F5344CB8AC3E}">
        <p14:creationId xmlns:p14="http://schemas.microsoft.com/office/powerpoint/2010/main" val="1604424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20</a:t>
            </a:fld>
            <a:endParaRPr lang="en-US"/>
          </a:p>
        </p:txBody>
      </p:sp>
    </p:spTree>
    <p:extLst>
      <p:ext uri="{BB962C8B-B14F-4D97-AF65-F5344CB8AC3E}">
        <p14:creationId xmlns:p14="http://schemas.microsoft.com/office/powerpoint/2010/main" val="143843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21</a:t>
            </a:fld>
            <a:endParaRPr lang="en-US"/>
          </a:p>
        </p:txBody>
      </p:sp>
    </p:spTree>
    <p:extLst>
      <p:ext uri="{BB962C8B-B14F-4D97-AF65-F5344CB8AC3E}">
        <p14:creationId xmlns:p14="http://schemas.microsoft.com/office/powerpoint/2010/main" val="798220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22</a:t>
            </a:fld>
            <a:endParaRPr lang="en-US"/>
          </a:p>
        </p:txBody>
      </p:sp>
    </p:spTree>
    <p:extLst>
      <p:ext uri="{BB962C8B-B14F-4D97-AF65-F5344CB8AC3E}">
        <p14:creationId xmlns:p14="http://schemas.microsoft.com/office/powerpoint/2010/main" val="611224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23</a:t>
            </a:fld>
            <a:endParaRPr lang="en-US"/>
          </a:p>
        </p:txBody>
      </p:sp>
    </p:spTree>
    <p:extLst>
      <p:ext uri="{BB962C8B-B14F-4D97-AF65-F5344CB8AC3E}">
        <p14:creationId xmlns:p14="http://schemas.microsoft.com/office/powerpoint/2010/main" val="56251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include this slide in any presentation you give using even one of these slides to protect both you and me from liability</a:t>
            </a:r>
            <a:endParaRPr lang="en-US" dirty="0"/>
          </a:p>
        </p:txBody>
      </p:sp>
      <p:sp>
        <p:nvSpPr>
          <p:cNvPr id="4" name="Slide Number Placeholder 3"/>
          <p:cNvSpPr>
            <a:spLocks noGrp="1"/>
          </p:cNvSpPr>
          <p:nvPr>
            <p:ph type="sldNum" sz="quarter" idx="10"/>
          </p:nvPr>
        </p:nvSpPr>
        <p:spPr/>
        <p:txBody>
          <a:bodyPr/>
          <a:lstStyle/>
          <a:p>
            <a:fld id="{2861FB29-0939-6746-B4A0-FA9C1249ECE9}" type="slidenum">
              <a:rPr lang="en-US" smtClean="0"/>
              <a:t>2</a:t>
            </a:fld>
            <a:endParaRPr lang="en-US"/>
          </a:p>
        </p:txBody>
      </p:sp>
    </p:spTree>
    <p:extLst>
      <p:ext uri="{BB962C8B-B14F-4D97-AF65-F5344CB8AC3E}">
        <p14:creationId xmlns:p14="http://schemas.microsoft.com/office/powerpoint/2010/main" val="1133394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24</a:t>
            </a:fld>
            <a:endParaRPr lang="en-US"/>
          </a:p>
        </p:txBody>
      </p:sp>
    </p:spTree>
    <p:extLst>
      <p:ext uri="{BB962C8B-B14F-4D97-AF65-F5344CB8AC3E}">
        <p14:creationId xmlns:p14="http://schemas.microsoft.com/office/powerpoint/2010/main" val="1412991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26</a:t>
            </a:fld>
            <a:endParaRPr lang="en-US"/>
          </a:p>
        </p:txBody>
      </p:sp>
    </p:spTree>
    <p:extLst>
      <p:ext uri="{BB962C8B-B14F-4D97-AF65-F5344CB8AC3E}">
        <p14:creationId xmlns:p14="http://schemas.microsoft.com/office/powerpoint/2010/main" val="733174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36</a:t>
            </a:fld>
            <a:endParaRPr lang="en-US"/>
          </a:p>
        </p:txBody>
      </p:sp>
    </p:spTree>
    <p:extLst>
      <p:ext uri="{BB962C8B-B14F-4D97-AF65-F5344CB8AC3E}">
        <p14:creationId xmlns:p14="http://schemas.microsoft.com/office/powerpoint/2010/main" val="248507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50</a:t>
            </a:fld>
            <a:endParaRPr lang="en-US"/>
          </a:p>
        </p:txBody>
      </p:sp>
    </p:spTree>
    <p:extLst>
      <p:ext uri="{BB962C8B-B14F-4D97-AF65-F5344CB8AC3E}">
        <p14:creationId xmlns:p14="http://schemas.microsoft.com/office/powerpoint/2010/main" val="879086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3</a:t>
            </a:fld>
            <a:endParaRPr lang="en-US"/>
          </a:p>
        </p:txBody>
      </p:sp>
    </p:spTree>
    <p:extLst>
      <p:ext uri="{BB962C8B-B14F-4D97-AF65-F5344CB8AC3E}">
        <p14:creationId xmlns:p14="http://schemas.microsoft.com/office/powerpoint/2010/main" val="1101160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5</a:t>
            </a:fld>
            <a:endParaRPr lang="en-US"/>
          </a:p>
        </p:txBody>
      </p:sp>
    </p:spTree>
    <p:extLst>
      <p:ext uri="{BB962C8B-B14F-4D97-AF65-F5344CB8AC3E}">
        <p14:creationId xmlns:p14="http://schemas.microsoft.com/office/powerpoint/2010/main" val="145192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6</a:t>
            </a:fld>
            <a:endParaRPr lang="en-US"/>
          </a:p>
        </p:txBody>
      </p:sp>
    </p:spTree>
    <p:extLst>
      <p:ext uri="{BB962C8B-B14F-4D97-AF65-F5344CB8AC3E}">
        <p14:creationId xmlns:p14="http://schemas.microsoft.com/office/powerpoint/2010/main" val="890081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7</a:t>
            </a:fld>
            <a:endParaRPr lang="en-US"/>
          </a:p>
        </p:txBody>
      </p:sp>
    </p:spTree>
    <p:extLst>
      <p:ext uri="{BB962C8B-B14F-4D97-AF65-F5344CB8AC3E}">
        <p14:creationId xmlns:p14="http://schemas.microsoft.com/office/powerpoint/2010/main" val="215110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9</a:t>
            </a:fld>
            <a:endParaRPr lang="en-US"/>
          </a:p>
        </p:txBody>
      </p:sp>
    </p:spTree>
    <p:extLst>
      <p:ext uri="{BB962C8B-B14F-4D97-AF65-F5344CB8AC3E}">
        <p14:creationId xmlns:p14="http://schemas.microsoft.com/office/powerpoint/2010/main" val="803052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10</a:t>
            </a:fld>
            <a:endParaRPr lang="en-US"/>
          </a:p>
        </p:txBody>
      </p:sp>
    </p:spTree>
    <p:extLst>
      <p:ext uri="{BB962C8B-B14F-4D97-AF65-F5344CB8AC3E}">
        <p14:creationId xmlns:p14="http://schemas.microsoft.com/office/powerpoint/2010/main" val="1313251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61FB29-0939-6746-B4A0-FA9C1249ECE9}" type="slidenum">
              <a:rPr lang="en-US" smtClean="0"/>
              <a:t>11</a:t>
            </a:fld>
            <a:endParaRPr lang="en-US"/>
          </a:p>
        </p:txBody>
      </p:sp>
    </p:spTree>
    <p:extLst>
      <p:ext uri="{BB962C8B-B14F-4D97-AF65-F5344CB8AC3E}">
        <p14:creationId xmlns:p14="http://schemas.microsoft.com/office/powerpoint/2010/main" val="16281428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whitecoatinvestor.com/"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85B13C-33F5-55EE-E080-E7ED3EC00AA1}"/>
              </a:ext>
            </a:extLst>
          </p:cNvPr>
          <p:cNvPicPr>
            <a:picLocks noChangeAspect="1"/>
          </p:cNvPicPr>
          <p:nvPr userDrawn="1"/>
        </p:nvPicPr>
        <p:blipFill>
          <a:blip r:embed="rId2"/>
          <a:srcRect/>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928F86E1-4F46-EB3C-E4E2-3747F3FEB025}"/>
              </a:ext>
            </a:extLst>
          </p:cNvPr>
          <p:cNvCxnSpPr>
            <a:cxnSpLocks/>
          </p:cNvCxnSpPr>
          <p:nvPr userDrawn="1"/>
        </p:nvCxnSpPr>
        <p:spPr>
          <a:xfrm>
            <a:off x="775251" y="2345635"/>
            <a:ext cx="0" cy="2594113"/>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F555E21-A5A2-6C87-7E90-63E600088D1D}"/>
              </a:ext>
            </a:extLst>
          </p:cNvPr>
          <p:cNvPicPr>
            <a:picLocks noChangeAspect="1"/>
          </p:cNvPicPr>
          <p:nvPr userDrawn="1"/>
        </p:nvPicPr>
        <p:blipFill>
          <a:blip r:embed="rId3"/>
          <a:stretch>
            <a:fillRect/>
          </a:stretch>
        </p:blipFill>
        <p:spPr>
          <a:xfrm>
            <a:off x="775252" y="6090057"/>
            <a:ext cx="3905032" cy="244542"/>
          </a:xfrm>
          <a:prstGeom prst="rect">
            <a:avLst/>
          </a:prstGeom>
        </p:spPr>
      </p:pic>
      <p:sp>
        <p:nvSpPr>
          <p:cNvPr id="12" name="TextBox 11">
            <a:extLst>
              <a:ext uri="{FF2B5EF4-FFF2-40B4-BE49-F238E27FC236}">
                <a16:creationId xmlns:a16="http://schemas.microsoft.com/office/drawing/2014/main" id="{74C3A88B-BF9C-E1DE-FEC0-09195A060226}"/>
              </a:ext>
            </a:extLst>
          </p:cNvPr>
          <p:cNvSpPr txBox="1"/>
          <p:nvPr userDrawn="1"/>
        </p:nvSpPr>
        <p:spPr>
          <a:xfrm>
            <a:off x="894525" y="2273443"/>
            <a:ext cx="11125021" cy="1938992"/>
          </a:xfrm>
          <a:prstGeom prst="rect">
            <a:avLst/>
          </a:prstGeom>
          <a:noFill/>
        </p:spPr>
        <p:txBody>
          <a:bodyPr wrap="square" rtlCol="0">
            <a:spAutoFit/>
          </a:bodyPr>
          <a:lstStyle/>
          <a:p>
            <a:pPr>
              <a:lnSpc>
                <a:spcPts val="7240"/>
              </a:lnSpc>
            </a:pPr>
            <a:r>
              <a:rPr lang="en-US" sz="7200" b="1" i="0" dirty="0">
                <a:solidFill>
                  <a:schemeClr val="bg2"/>
                </a:solidFill>
                <a:effectLst/>
                <a:latin typeface="Arial" panose="020B0604020202020204" pitchFamily="34" charset="0"/>
                <a:cs typeface="Arial" panose="020B0604020202020204" pitchFamily="34" charset="0"/>
              </a:rPr>
              <a:t>Financial Basics </a:t>
            </a:r>
          </a:p>
          <a:p>
            <a:pPr>
              <a:lnSpc>
                <a:spcPts val="7240"/>
              </a:lnSpc>
            </a:pPr>
            <a:r>
              <a:rPr lang="en-US" sz="7200" b="1" i="0" dirty="0">
                <a:solidFill>
                  <a:schemeClr val="bg2"/>
                </a:solidFill>
                <a:effectLst/>
                <a:latin typeface="Arial" panose="020B0604020202020204" pitchFamily="34" charset="0"/>
                <a:cs typeface="Arial" panose="020B0604020202020204" pitchFamily="34" charset="0"/>
              </a:rPr>
              <a:t>for </a:t>
            </a:r>
            <a:r>
              <a:rPr lang="en-US" sz="7200" b="1" i="0" dirty="0">
                <a:solidFill>
                  <a:schemeClr val="bg2"/>
                </a:solidFill>
                <a:latin typeface="Arial" panose="020B0604020202020204" pitchFamily="34" charset="0"/>
                <a:cs typeface="Arial" panose="020B0604020202020204" pitchFamily="34" charset="0"/>
              </a:rPr>
              <a:t>Medical Students</a:t>
            </a:r>
            <a:endParaRPr lang="en-US" sz="7200" b="1" i="0" dirty="0">
              <a:solidFill>
                <a:schemeClr val="bg2"/>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72DF703-EE1E-9CA7-E065-E67350D26E6D}"/>
              </a:ext>
            </a:extLst>
          </p:cNvPr>
          <p:cNvSpPr txBox="1"/>
          <p:nvPr userDrawn="1"/>
        </p:nvSpPr>
        <p:spPr>
          <a:xfrm>
            <a:off x="894525" y="4200403"/>
            <a:ext cx="7142570" cy="1107996"/>
          </a:xfrm>
          <a:prstGeom prst="rect">
            <a:avLst/>
          </a:prstGeom>
          <a:noFill/>
        </p:spPr>
        <p:txBody>
          <a:bodyPr wrap="square" rtlCol="0">
            <a:spAutoFit/>
          </a:bodyPr>
          <a:lstStyle/>
          <a:p>
            <a:r>
              <a:rPr lang="en-US" sz="2400" b="0" i="0" dirty="0">
                <a:solidFill>
                  <a:srgbClr val="7CB9D2"/>
                </a:solidFill>
                <a:effectLst/>
                <a:latin typeface="Arial" panose="020B0604020202020204" pitchFamily="34" charset="0"/>
                <a:cs typeface="Arial" panose="020B0604020202020204" pitchFamily="34" charset="0"/>
              </a:rPr>
              <a:t>A Presentation Developed by </a:t>
            </a:r>
          </a:p>
          <a:p>
            <a:r>
              <a:rPr lang="en-US" sz="2400" b="0" i="0" dirty="0">
                <a:solidFill>
                  <a:srgbClr val="7CB9D2"/>
                </a:solidFill>
                <a:effectLst/>
                <a:latin typeface="Arial" panose="020B0604020202020204" pitchFamily="34" charset="0"/>
                <a:cs typeface="Arial" panose="020B0604020202020204" pitchFamily="34" charset="0"/>
              </a:rPr>
              <a:t>The White Coat Investor</a:t>
            </a:r>
          </a:p>
          <a:p>
            <a:endParaRPr lang="en-US" dirty="0"/>
          </a:p>
        </p:txBody>
      </p:sp>
    </p:spTree>
    <p:extLst>
      <p:ext uri="{BB962C8B-B14F-4D97-AF65-F5344CB8AC3E}">
        <p14:creationId xmlns:p14="http://schemas.microsoft.com/office/powerpoint/2010/main" val="4161145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2F4E-C646-49C3-8701-2BA8C3E6BB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F3287-9681-4CBB-B148-C3344A7A2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5F2C0-9ABD-4A0B-AC05-333F7D1B981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2B76E75-2638-448F-BC0E-E83D7B9AE33C}"/>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6" name="Slide Number Placeholder 5">
            <a:extLst>
              <a:ext uri="{FF2B5EF4-FFF2-40B4-BE49-F238E27FC236}">
                <a16:creationId xmlns:a16="http://schemas.microsoft.com/office/drawing/2014/main" id="{D006B055-299E-4A6A-88CF-DD8C864B602A}"/>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4087231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1C1290-FCF4-49D3-A18E-8B16251D0A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BCED31-B0D2-40E1-83E8-8D7181D10A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3C075-280C-4E88-82FE-0739C1E29CC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74D453E-A7A0-45F8-9A9D-E39049D98479}"/>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6" name="Slide Number Placeholder 5">
            <a:extLst>
              <a:ext uri="{FF2B5EF4-FFF2-40B4-BE49-F238E27FC236}">
                <a16:creationId xmlns:a16="http://schemas.microsoft.com/office/drawing/2014/main" id="{6B2B680B-27FD-4967-8216-8DD8ED9C069A}"/>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3926013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accent4">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23476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74F85-D67B-4D54-8B53-A1AF3EADD708}"/>
              </a:ext>
            </a:extLst>
          </p:cNvPr>
          <p:cNvSpPr>
            <a:spLocks noGrp="1"/>
          </p:cNvSpPr>
          <p:nvPr>
            <p:ph type="title"/>
          </p:nvPr>
        </p:nvSpPr>
        <p:spPr>
          <a:xfrm>
            <a:off x="467139" y="681038"/>
            <a:ext cx="11231218" cy="1595024"/>
          </a:xfrm>
        </p:spPr>
        <p:txBody>
          <a:bodyPr anchor="b"/>
          <a:lstStyle>
            <a:lvl1pPr>
              <a:defRPr b="1" i="0">
                <a:solidFill>
                  <a:srgbClr val="2F78BD"/>
                </a:solidFill>
                <a:latin typeface="Arial" panose="020B0604020202020204" pitchFamily="34" charset="0"/>
                <a:ea typeface="Helvetica Neue" panose="02000503000000020004" pitchFamily="2"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D5CDEF8-C12E-4735-8EDC-331B407488D6}"/>
              </a:ext>
            </a:extLst>
          </p:cNvPr>
          <p:cNvSpPr>
            <a:spLocks noGrp="1"/>
          </p:cNvSpPr>
          <p:nvPr>
            <p:ph idx="1"/>
          </p:nvPr>
        </p:nvSpPr>
        <p:spPr>
          <a:xfrm>
            <a:off x="467139" y="2395331"/>
            <a:ext cx="11231218" cy="3781632"/>
          </a:xfrm>
        </p:spPr>
        <p:txBody>
          <a:bodyPr>
            <a:noAutofit/>
          </a:bodyPr>
          <a:lstStyle>
            <a:lvl1pPr>
              <a:defRPr sz="24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1pPr>
            <a:lvl2pPr>
              <a:defRPr sz="20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2pPr>
            <a:lvl3pPr>
              <a:defRPr sz="20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3pPr>
            <a:lvl4pPr>
              <a:defRPr sz="18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4pPr>
            <a:lvl5pPr>
              <a:defRPr sz="1800"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D39A8DD7-E551-1555-ADEA-CE346D81CE80}"/>
              </a:ext>
            </a:extLst>
          </p:cNvPr>
          <p:cNvPicPr>
            <a:picLocks noChangeAspect="1"/>
          </p:cNvPicPr>
          <p:nvPr userDrawn="1"/>
        </p:nvPicPr>
        <p:blipFill rotWithShape="1">
          <a:blip r:embed="rId2"/>
          <a:srcRect t="16861"/>
          <a:stretch/>
        </p:blipFill>
        <p:spPr>
          <a:xfrm>
            <a:off x="0" y="6176962"/>
            <a:ext cx="12192000" cy="681037"/>
          </a:xfrm>
          <a:prstGeom prst="rect">
            <a:avLst/>
          </a:prstGeom>
        </p:spPr>
      </p:pic>
      <p:pic>
        <p:nvPicPr>
          <p:cNvPr id="8" name="Picture 7">
            <a:extLst>
              <a:ext uri="{FF2B5EF4-FFF2-40B4-BE49-F238E27FC236}">
                <a16:creationId xmlns:a16="http://schemas.microsoft.com/office/drawing/2014/main" id="{25E22C19-81D7-1F76-916F-F21F34563A2F}"/>
              </a:ext>
            </a:extLst>
          </p:cNvPr>
          <p:cNvPicPr>
            <a:picLocks noChangeAspect="1"/>
          </p:cNvPicPr>
          <p:nvPr userDrawn="1"/>
        </p:nvPicPr>
        <p:blipFill>
          <a:blip r:embed="rId3"/>
          <a:stretch>
            <a:fillRect/>
          </a:stretch>
        </p:blipFill>
        <p:spPr>
          <a:xfrm>
            <a:off x="8386011" y="6455053"/>
            <a:ext cx="3597442" cy="225280"/>
          </a:xfrm>
          <a:prstGeom prst="rect">
            <a:avLst/>
          </a:prstGeom>
        </p:spPr>
      </p:pic>
    </p:spTree>
    <p:extLst>
      <p:ext uri="{BB962C8B-B14F-4D97-AF65-F5344CB8AC3E}">
        <p14:creationId xmlns:p14="http://schemas.microsoft.com/office/powerpoint/2010/main" val="42489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D550F1-0718-2D01-92EA-13965C3C33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373C6AC0-122D-7CC4-B5EF-B5E97CB827F9}"/>
              </a:ext>
            </a:extLst>
          </p:cNvPr>
          <p:cNvSpPr>
            <a:spLocks noGrp="1"/>
          </p:cNvSpPr>
          <p:nvPr>
            <p:ph type="ctrTitle" hasCustomPrompt="1"/>
          </p:nvPr>
        </p:nvSpPr>
        <p:spPr>
          <a:xfrm>
            <a:off x="906556" y="2207172"/>
            <a:ext cx="6396561" cy="3359484"/>
          </a:xfrm>
        </p:spPr>
        <p:txBody>
          <a:bodyPr anchor="t">
            <a:noAutofit/>
          </a:bodyPr>
          <a:lstStyle>
            <a:lvl1pPr algn="l">
              <a:lnSpc>
                <a:spcPts val="9740"/>
              </a:lnSpc>
              <a:defRPr sz="9600" b="1" i="0">
                <a:solidFill>
                  <a:schemeClr val="bg2"/>
                </a:solidFill>
                <a:latin typeface="Arial" panose="020B0604020202020204" pitchFamily="34" charset="0"/>
                <a:ea typeface="Helvetica Neue" panose="02000503000000020004" pitchFamily="2" charset="0"/>
                <a:cs typeface="Arial" panose="020B0604020202020204" pitchFamily="34" charset="0"/>
              </a:defRPr>
            </a:lvl1pPr>
          </a:lstStyle>
          <a:p>
            <a:r>
              <a:rPr lang="en-US" b="1" dirty="0">
                <a:solidFill>
                  <a:srgbClr val="FFFFFF"/>
                </a:solidFill>
                <a:effectLst/>
                <a:latin typeface="Helvetica Neue" panose="02000503000000020004" pitchFamily="2" charset="0"/>
              </a:rPr>
              <a:t>Financial</a:t>
            </a:r>
            <a:br>
              <a:rPr lang="en-US" b="1" dirty="0">
                <a:solidFill>
                  <a:srgbClr val="FFFFFF"/>
                </a:solidFill>
                <a:effectLst/>
                <a:latin typeface="Helvetica Neue" panose="02000503000000020004" pitchFamily="2" charset="0"/>
              </a:rPr>
            </a:br>
            <a:r>
              <a:rPr lang="en-US" b="1" dirty="0">
                <a:solidFill>
                  <a:srgbClr val="FFFFFF"/>
                </a:solidFill>
                <a:effectLst/>
                <a:latin typeface="Helvetica Neue" panose="02000503000000020004" pitchFamily="2" charset="0"/>
              </a:rPr>
              <a:t>Literacy</a:t>
            </a:r>
            <a:endParaRPr lang="en-US" dirty="0">
              <a:solidFill>
                <a:srgbClr val="FFFFFF"/>
              </a:solidFill>
              <a:effectLst/>
              <a:latin typeface="Helvetica Neue" panose="02000503000000020004" pitchFamily="2" charset="0"/>
            </a:endParaRPr>
          </a:p>
        </p:txBody>
      </p:sp>
      <p:cxnSp>
        <p:nvCxnSpPr>
          <p:cNvPr id="10" name="Straight Connector 9">
            <a:extLst>
              <a:ext uri="{FF2B5EF4-FFF2-40B4-BE49-F238E27FC236}">
                <a16:creationId xmlns:a16="http://schemas.microsoft.com/office/drawing/2014/main" id="{905A0037-29FB-1C81-F7BF-61C7836D1898}"/>
              </a:ext>
            </a:extLst>
          </p:cNvPr>
          <p:cNvCxnSpPr>
            <a:cxnSpLocks/>
          </p:cNvCxnSpPr>
          <p:nvPr userDrawn="1"/>
        </p:nvCxnSpPr>
        <p:spPr>
          <a:xfrm>
            <a:off x="775251" y="1908534"/>
            <a:ext cx="0" cy="2594113"/>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D05D05BE-3308-F068-C6F9-FD93C8D56477}"/>
              </a:ext>
            </a:extLst>
          </p:cNvPr>
          <p:cNvSpPr txBox="1">
            <a:spLocks/>
          </p:cNvSpPr>
          <p:nvPr userDrawn="1"/>
        </p:nvSpPr>
        <p:spPr>
          <a:xfrm>
            <a:off x="906558" y="1796908"/>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2400" b="1" i="0" dirty="0">
                <a:solidFill>
                  <a:srgbClr val="8DC5DB"/>
                </a:solidFill>
                <a:latin typeface="Helvetica Neue" panose="02000503000000020004" pitchFamily="2" charset="0"/>
                <a:ea typeface="Helvetica Neue" panose="02000503000000020004" pitchFamily="2" charset="0"/>
                <a:cs typeface="Helvetica Neue" panose="02000503000000020004" pitchFamily="2" charset="0"/>
              </a:rPr>
              <a:t>Financial Basics for Medical Students</a:t>
            </a:r>
          </a:p>
        </p:txBody>
      </p:sp>
      <p:pic>
        <p:nvPicPr>
          <p:cNvPr id="12" name="Picture 11">
            <a:extLst>
              <a:ext uri="{FF2B5EF4-FFF2-40B4-BE49-F238E27FC236}">
                <a16:creationId xmlns:a16="http://schemas.microsoft.com/office/drawing/2014/main" id="{00528CC9-9933-CAA2-BC9B-B3A9578BABA1}"/>
              </a:ext>
            </a:extLst>
          </p:cNvPr>
          <p:cNvPicPr>
            <a:picLocks noChangeAspect="1"/>
          </p:cNvPicPr>
          <p:nvPr userDrawn="1"/>
        </p:nvPicPr>
        <p:blipFill>
          <a:blip r:embed="rId3"/>
          <a:stretch>
            <a:fillRect/>
          </a:stretch>
        </p:blipFill>
        <p:spPr>
          <a:xfrm>
            <a:off x="775252" y="6090057"/>
            <a:ext cx="3905032" cy="244542"/>
          </a:xfrm>
          <a:prstGeom prst="rect">
            <a:avLst/>
          </a:prstGeom>
        </p:spPr>
      </p:pic>
    </p:spTree>
    <p:extLst>
      <p:ext uri="{BB962C8B-B14F-4D97-AF65-F5344CB8AC3E}">
        <p14:creationId xmlns:p14="http://schemas.microsoft.com/office/powerpoint/2010/main" val="2487382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5F15916-7FBF-41BD-8C39-3F4010B4648B}"/>
              </a:ext>
            </a:extLst>
          </p:cNvPr>
          <p:cNvSpPr>
            <a:spLocks noGrp="1"/>
          </p:cNvSpPr>
          <p:nvPr>
            <p:ph sz="half" idx="2"/>
          </p:nvPr>
        </p:nvSpPr>
        <p:spPr>
          <a:xfrm>
            <a:off x="5197642" y="1467853"/>
            <a:ext cx="6156158" cy="4709110"/>
          </a:xfrm>
        </p:spPr>
        <p:txBody>
          <a:bodyPr/>
          <a:lstStyle>
            <a:lvl1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1pPr>
            <a:lvl2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2pPr>
            <a:lvl3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3pPr>
            <a:lvl4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4pPr>
            <a:lvl5pPr>
              <a:defRPr b="0" i="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6CFEB5B3-D4BC-2340-470E-8EDF43BB2D5D}"/>
              </a:ext>
            </a:extLst>
          </p:cNvPr>
          <p:cNvPicPr>
            <a:picLocks noChangeAspect="1"/>
          </p:cNvPicPr>
          <p:nvPr userDrawn="1"/>
        </p:nvPicPr>
        <p:blipFill rotWithShape="1">
          <a:blip r:embed="rId2"/>
          <a:srcRect r="58355"/>
          <a:stretch/>
        </p:blipFill>
        <p:spPr>
          <a:xfrm>
            <a:off x="0" y="0"/>
            <a:ext cx="5077326" cy="6858000"/>
          </a:xfrm>
          <a:prstGeom prst="rect">
            <a:avLst/>
          </a:prstGeom>
        </p:spPr>
      </p:pic>
      <p:sp>
        <p:nvSpPr>
          <p:cNvPr id="2" name="Title 1">
            <a:extLst>
              <a:ext uri="{FF2B5EF4-FFF2-40B4-BE49-F238E27FC236}">
                <a16:creationId xmlns:a16="http://schemas.microsoft.com/office/drawing/2014/main" id="{9247F8C1-FA20-4386-BE0F-E62D0CF4624F}"/>
              </a:ext>
            </a:extLst>
          </p:cNvPr>
          <p:cNvSpPr>
            <a:spLocks noGrp="1"/>
          </p:cNvSpPr>
          <p:nvPr>
            <p:ph type="title" hasCustomPrompt="1"/>
          </p:nvPr>
        </p:nvSpPr>
        <p:spPr>
          <a:xfrm>
            <a:off x="838200" y="880394"/>
            <a:ext cx="4046621" cy="5097212"/>
          </a:xfrm>
        </p:spPr>
        <p:txBody>
          <a:bodyPr>
            <a:normAutofit/>
          </a:bodyPr>
          <a:lstStyle>
            <a:lvl1pPr>
              <a:defRPr sz="7200" b="1" i="0">
                <a:solidFill>
                  <a:schemeClr val="bg2"/>
                </a:solidFill>
                <a:latin typeface="Arial" panose="020B0604020202020204" pitchFamily="34" charset="0"/>
                <a:cs typeface="Arial" panose="020B0604020202020204" pitchFamily="34" charset="0"/>
              </a:defRPr>
            </a:lvl1pPr>
          </a:lstStyle>
          <a:p>
            <a:r>
              <a:rPr lang="en-US" dirty="0"/>
              <a:t>What </a:t>
            </a:r>
            <a:br>
              <a:rPr lang="en-US" dirty="0"/>
            </a:br>
            <a:r>
              <a:rPr lang="en-US" dirty="0"/>
              <a:t>We’ll </a:t>
            </a:r>
            <a:br>
              <a:rPr lang="en-US" dirty="0"/>
            </a:br>
            <a:r>
              <a:rPr lang="en-US" dirty="0"/>
              <a:t>Cover Today</a:t>
            </a:r>
          </a:p>
        </p:txBody>
      </p:sp>
      <p:cxnSp>
        <p:nvCxnSpPr>
          <p:cNvPr id="11" name="Straight Connector 10">
            <a:extLst>
              <a:ext uri="{FF2B5EF4-FFF2-40B4-BE49-F238E27FC236}">
                <a16:creationId xmlns:a16="http://schemas.microsoft.com/office/drawing/2014/main" id="{464FB77C-616D-40A1-93DF-28F53FFF8254}"/>
              </a:ext>
            </a:extLst>
          </p:cNvPr>
          <p:cNvCxnSpPr>
            <a:cxnSpLocks/>
          </p:cNvCxnSpPr>
          <p:nvPr userDrawn="1"/>
        </p:nvCxnSpPr>
        <p:spPr>
          <a:xfrm>
            <a:off x="775251" y="1600200"/>
            <a:ext cx="0" cy="3597442"/>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952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74857-FCA4-427C-A3DA-5FBE8DADE5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472AF2-D316-4C67-A816-7031368577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DA8E4-2FF8-463A-9527-87D65CCEF1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B48CD9-0DBC-4FC8-82C3-7279408AC7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E3F113-7A47-44D9-A495-9262F0F0E3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C2DD4E-9713-44C2-98B8-7E004D816D2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8013B941-5195-4F9A-9674-50225A8B96B6}"/>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9" name="Slide Number Placeholder 8">
            <a:extLst>
              <a:ext uri="{FF2B5EF4-FFF2-40B4-BE49-F238E27FC236}">
                <a16:creationId xmlns:a16="http://schemas.microsoft.com/office/drawing/2014/main" id="{377974F8-768D-47AC-9E55-1B398EE5EC6F}"/>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2111029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7142D-037B-9F8C-77E1-BE417B3C1F48}"/>
              </a:ext>
            </a:extLst>
          </p:cNvPr>
          <p:cNvPicPr>
            <a:picLocks noChangeAspect="1"/>
          </p:cNvPicPr>
          <p:nvPr userDrawn="1"/>
        </p:nvPicPr>
        <p:blipFill rotWithShape="1">
          <a:blip r:embed="rId2"/>
          <a:srcRect t="1" b="-2"/>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2C8B77FB-3D16-8240-E2BF-3DE362FD63D5}"/>
              </a:ext>
            </a:extLst>
          </p:cNvPr>
          <p:cNvSpPr>
            <a:spLocks noGrp="1"/>
          </p:cNvSpPr>
          <p:nvPr>
            <p:ph idx="1" hasCustomPrompt="1"/>
          </p:nvPr>
        </p:nvSpPr>
        <p:spPr>
          <a:xfrm>
            <a:off x="868017" y="3262490"/>
            <a:ext cx="10830340" cy="2914472"/>
          </a:xfrm>
        </p:spPr>
        <p:txBody>
          <a:bodyPr>
            <a:noAutofit/>
          </a:bodyPr>
          <a:lstStyle>
            <a:lvl1pPr>
              <a:defRPr sz="1600"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2pPr>
            <a:lvl3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3pPr>
            <a:lvl4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4pPr>
            <a:lvl5pPr>
              <a:defRPr sz="1600" b="0" i="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5pPr>
          </a:lstStyle>
          <a:p>
            <a:pPr>
              <a:lnSpc>
                <a:spcPct val="100000"/>
              </a:lnSpc>
            </a:pPr>
            <a:r>
              <a:rPr lang="en-US" sz="1600" dirty="0"/>
              <a:t>These slides were developed by The White Coat Investor, LLC, not a financial advisor, accountant, or attorney. </a:t>
            </a:r>
          </a:p>
          <a:p>
            <a:pPr>
              <a:lnSpc>
                <a:spcPct val="100000"/>
              </a:lnSpc>
            </a:pPr>
            <a:r>
              <a:rPr lang="en-US" sz="1600" dirty="0"/>
              <a:t>The presenter probably isn’t a financial professional either. </a:t>
            </a:r>
          </a:p>
          <a:p>
            <a:pPr>
              <a:lnSpc>
                <a:spcPct val="100000"/>
              </a:lnSpc>
            </a:pPr>
            <a:r>
              <a:rPr lang="en-US" sz="1600" dirty="0"/>
              <a:t>As such, this presentation is for your information and entertainment only and does not constitute formal, personalized financial, accounting, or legal advice. </a:t>
            </a:r>
          </a:p>
          <a:p>
            <a:pPr>
              <a:lnSpc>
                <a:spcPct val="100000"/>
              </a:lnSpc>
            </a:pPr>
            <a:r>
              <a:rPr lang="en-US" sz="1600" dirty="0"/>
              <a:t>The presenter of these slides has not been approved, certified, or trained by The White Coat Investor, LLC. In addition, the presenter may have modified the slides prior to presenting them to you. The originals can be found at </a:t>
            </a:r>
            <a:r>
              <a:rPr lang="en-US" sz="1600" dirty="0">
                <a:hlinkClick r:id="rId3">
                  <a:extLst>
                    <a:ext uri="{A12FA001-AC4F-418D-AE19-62706E023703}">
                      <ahyp:hlinkClr xmlns:ahyp="http://schemas.microsoft.com/office/drawing/2018/hyperlinkcolor" val="tx"/>
                    </a:ext>
                  </a:extLst>
                </a:hlinkClick>
              </a:rPr>
              <a:t>https://www.whitecoatinvestor.com</a:t>
            </a:r>
            <a:endParaRPr lang="en-US" sz="1600" dirty="0"/>
          </a:p>
          <a:p>
            <a:pPr>
              <a:lnSpc>
                <a:spcPct val="100000"/>
              </a:lnSpc>
            </a:pPr>
            <a:r>
              <a:rPr lang="en-US" sz="1600" dirty="0"/>
              <a:t>The accuracy of any and all information in this presentation should be double-checked using a reputable source. </a:t>
            </a:r>
          </a:p>
        </p:txBody>
      </p:sp>
      <p:sp>
        <p:nvSpPr>
          <p:cNvPr id="9" name="TextBox 8">
            <a:extLst>
              <a:ext uri="{FF2B5EF4-FFF2-40B4-BE49-F238E27FC236}">
                <a16:creationId xmlns:a16="http://schemas.microsoft.com/office/drawing/2014/main" id="{ACBED166-BC9C-FDCE-340E-BA32557998C5}"/>
              </a:ext>
            </a:extLst>
          </p:cNvPr>
          <p:cNvSpPr txBox="1"/>
          <p:nvPr userDrawn="1"/>
        </p:nvSpPr>
        <p:spPr>
          <a:xfrm>
            <a:off x="868017" y="2062161"/>
            <a:ext cx="112312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i="0" dirty="0">
                <a:solidFill>
                  <a:schemeClr val="bg2"/>
                </a:solidFill>
                <a:effectLst/>
                <a:latin typeface="Arial" panose="020B0604020202020204" pitchFamily="34" charset="0"/>
                <a:cs typeface="Arial" panose="020B0604020202020204" pitchFamily="34" charset="0"/>
              </a:rPr>
              <a:t>Disclaimer</a:t>
            </a:r>
          </a:p>
        </p:txBody>
      </p:sp>
      <p:pic>
        <p:nvPicPr>
          <p:cNvPr id="11" name="Picture 10">
            <a:extLst>
              <a:ext uri="{FF2B5EF4-FFF2-40B4-BE49-F238E27FC236}">
                <a16:creationId xmlns:a16="http://schemas.microsoft.com/office/drawing/2014/main" id="{8A99A786-7033-08B5-E1B0-82CF4AE7BAB9}"/>
              </a:ext>
            </a:extLst>
          </p:cNvPr>
          <p:cNvPicPr>
            <a:picLocks noChangeAspect="1"/>
          </p:cNvPicPr>
          <p:nvPr userDrawn="1"/>
        </p:nvPicPr>
        <p:blipFill>
          <a:blip r:embed="rId4"/>
          <a:stretch>
            <a:fillRect/>
          </a:stretch>
        </p:blipFill>
        <p:spPr>
          <a:xfrm>
            <a:off x="8386011" y="6455053"/>
            <a:ext cx="3597442" cy="225280"/>
          </a:xfrm>
          <a:prstGeom prst="rect">
            <a:avLst/>
          </a:prstGeom>
        </p:spPr>
      </p:pic>
      <p:cxnSp>
        <p:nvCxnSpPr>
          <p:cNvPr id="12" name="Straight Connector 11">
            <a:extLst>
              <a:ext uri="{FF2B5EF4-FFF2-40B4-BE49-F238E27FC236}">
                <a16:creationId xmlns:a16="http://schemas.microsoft.com/office/drawing/2014/main" id="{6164F9AE-DD34-9A3A-778A-DB6456BD7629}"/>
              </a:ext>
            </a:extLst>
          </p:cNvPr>
          <p:cNvCxnSpPr>
            <a:cxnSpLocks/>
          </p:cNvCxnSpPr>
          <p:nvPr userDrawn="1"/>
        </p:nvCxnSpPr>
        <p:spPr>
          <a:xfrm>
            <a:off x="775251" y="2345635"/>
            <a:ext cx="0" cy="3417491"/>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82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181556-4282-398E-1F62-C557FA5375E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13EEF16-6718-733B-DCEB-D306078FDADF}"/>
              </a:ext>
            </a:extLst>
          </p:cNvPr>
          <p:cNvSpPr>
            <a:spLocks noGrp="1"/>
          </p:cNvSpPr>
          <p:nvPr>
            <p:ph type="ctrTitle" hasCustomPrompt="1"/>
          </p:nvPr>
        </p:nvSpPr>
        <p:spPr>
          <a:xfrm>
            <a:off x="906556" y="1549281"/>
            <a:ext cx="10510187" cy="1205951"/>
          </a:xfrm>
        </p:spPr>
        <p:txBody>
          <a:bodyPr anchor="t">
            <a:noAutofit/>
          </a:bodyPr>
          <a:lstStyle>
            <a:lvl1pPr algn="l">
              <a:lnSpc>
                <a:spcPts val="9740"/>
              </a:lnSpc>
              <a:defRPr sz="9600" b="1" i="0">
                <a:solidFill>
                  <a:schemeClr val="bg2"/>
                </a:solidFill>
                <a:latin typeface="Arial" panose="020B0604020202020204" pitchFamily="34" charset="0"/>
                <a:ea typeface="Helvetica Neue" panose="02000503000000020004" pitchFamily="2" charset="0"/>
                <a:cs typeface="Arial" panose="020B0604020202020204" pitchFamily="34" charset="0"/>
              </a:defRPr>
            </a:lvl1pPr>
          </a:lstStyle>
          <a:p>
            <a:r>
              <a:rPr lang="en-US" b="1" dirty="0">
                <a:solidFill>
                  <a:srgbClr val="FFFFFF"/>
                </a:solidFill>
                <a:effectLst/>
                <a:latin typeface="Helvetica Neue" panose="02000503000000020004" pitchFamily="2" charset="0"/>
              </a:rPr>
              <a:t>What We Learned</a:t>
            </a:r>
            <a:endParaRPr lang="en-US" dirty="0">
              <a:solidFill>
                <a:srgbClr val="FFFFFF"/>
              </a:solidFill>
              <a:effectLst/>
              <a:latin typeface="Helvetica Neue" panose="02000503000000020004" pitchFamily="2" charset="0"/>
            </a:endParaRPr>
          </a:p>
        </p:txBody>
      </p:sp>
      <p:sp>
        <p:nvSpPr>
          <p:cNvPr id="7" name="Title 1">
            <a:extLst>
              <a:ext uri="{FF2B5EF4-FFF2-40B4-BE49-F238E27FC236}">
                <a16:creationId xmlns:a16="http://schemas.microsoft.com/office/drawing/2014/main" id="{5E5E9526-462B-3C9E-019F-BBE67539D17E}"/>
              </a:ext>
            </a:extLst>
          </p:cNvPr>
          <p:cNvSpPr txBox="1">
            <a:spLocks/>
          </p:cNvSpPr>
          <p:nvPr userDrawn="1"/>
        </p:nvSpPr>
        <p:spPr>
          <a:xfrm>
            <a:off x="906558" y="1033406"/>
            <a:ext cx="6396559"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2400" b="1" i="0" dirty="0">
                <a:solidFill>
                  <a:srgbClr val="8DC5DB"/>
                </a:solidFill>
                <a:latin typeface="Helvetica Neue" panose="02000503000000020004" pitchFamily="2" charset="0"/>
                <a:ea typeface="Helvetica Neue" panose="02000503000000020004" pitchFamily="2" charset="0"/>
                <a:cs typeface="Helvetica Neue" panose="02000503000000020004" pitchFamily="2" charset="0"/>
              </a:rPr>
              <a:t>Financial Basics for Medical Students</a:t>
            </a:r>
          </a:p>
        </p:txBody>
      </p:sp>
    </p:spTree>
    <p:extLst>
      <p:ext uri="{BB962C8B-B14F-4D97-AF65-F5344CB8AC3E}">
        <p14:creationId xmlns:p14="http://schemas.microsoft.com/office/powerpoint/2010/main" val="1937885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4369E6-46E5-B47E-83CD-6488E36E195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3091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F583-1780-4BAF-9B64-C5AC909CC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C9082F-1C00-418E-9441-25916AC104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E03D6A-FCBC-4ABD-82C0-157C4128E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E8858-F4E4-4801-8C95-2BD994B248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2EF6D46-D632-4A31-842C-F267CF22B668}"/>
              </a:ext>
            </a:extLst>
          </p:cNvPr>
          <p:cNvSpPr>
            <a:spLocks noGrp="1"/>
          </p:cNvSpPr>
          <p:nvPr>
            <p:ph type="ftr" sz="quarter" idx="11"/>
          </p:nvPr>
        </p:nvSpPr>
        <p:spPr>
          <a:xfrm>
            <a:off x="4038600" y="6356350"/>
            <a:ext cx="4114800" cy="365125"/>
          </a:xfrm>
          <a:prstGeom prst="rect">
            <a:avLst/>
          </a:prstGeom>
        </p:spPr>
        <p:txBody>
          <a:bodyPr/>
          <a:lstStyle/>
          <a:p>
            <a:r>
              <a:rPr lang="en-US"/>
              <a:t>The White Coat Investor</a:t>
            </a:r>
          </a:p>
        </p:txBody>
      </p:sp>
      <p:sp>
        <p:nvSpPr>
          <p:cNvPr id="7" name="Slide Number Placeholder 6">
            <a:extLst>
              <a:ext uri="{FF2B5EF4-FFF2-40B4-BE49-F238E27FC236}">
                <a16:creationId xmlns:a16="http://schemas.microsoft.com/office/drawing/2014/main" id="{CC8BE17C-0846-492E-88F7-3A5E7EB0607A}"/>
              </a:ext>
            </a:extLst>
          </p:cNvPr>
          <p:cNvSpPr>
            <a:spLocks noGrp="1"/>
          </p:cNvSpPr>
          <p:nvPr>
            <p:ph type="sldNum" sz="quarter" idx="12"/>
          </p:nvPr>
        </p:nvSpPr>
        <p:spPr>
          <a:xfrm>
            <a:off x="8610600" y="6356350"/>
            <a:ext cx="2743200" cy="365125"/>
          </a:xfrm>
          <a:prstGeom prst="rect">
            <a:avLst/>
          </a:prstGeom>
        </p:spPr>
        <p:txBody>
          <a:bodyPr/>
          <a:lstStyle/>
          <a:p>
            <a:fld id="{14B562C5-E30C-FF4E-BC6E-3B75F8C4EB62}" type="slidenum">
              <a:rPr lang="en-US" smtClean="0"/>
              <a:t>‹#›</a:t>
            </a:fld>
            <a:endParaRPr lang="en-US"/>
          </a:p>
        </p:txBody>
      </p:sp>
    </p:spTree>
    <p:extLst>
      <p:ext uri="{BB962C8B-B14F-4D97-AF65-F5344CB8AC3E}">
        <p14:creationId xmlns:p14="http://schemas.microsoft.com/office/powerpoint/2010/main" val="3599844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AE610-FF52-485A-BF3A-051122E72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BDC89A-D4A2-479F-A68D-0A069634A0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957247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b="1" i="0" kern="1200">
          <a:solidFill>
            <a:srgbClr val="2F78BD"/>
          </a:solidFill>
          <a:latin typeface="Arial" panose="020B0604020202020204" pitchFamily="34" charset="0"/>
          <a:ea typeface="Helvetica Neue"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System Font Regular"/>
        <a:buChar char="-"/>
        <a:defRPr sz="24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System Font Regular"/>
        <a:buChar char="-"/>
        <a:defRPr sz="20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whitecoatinvestor.com/"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04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Real Cost of Your Purchases</a:t>
            </a:r>
          </a:p>
        </p:txBody>
      </p:sp>
      <p:sp>
        <p:nvSpPr>
          <p:cNvPr id="3" name="Content Placeholder 2"/>
          <p:cNvSpPr>
            <a:spLocks noGrp="1"/>
          </p:cNvSpPr>
          <p:nvPr>
            <p:ph idx="1"/>
          </p:nvPr>
        </p:nvSpPr>
        <p:spPr/>
        <p:txBody>
          <a:bodyPr>
            <a:normAutofit/>
          </a:bodyPr>
          <a:lstStyle/>
          <a:p>
            <a:pPr defTabSz="914400">
              <a:lnSpc>
                <a:spcPct val="100000"/>
              </a:lnSpc>
              <a:spcBef>
                <a:spcPts val="0"/>
              </a:spcBef>
              <a:buClrTx/>
            </a:pPr>
            <a:r>
              <a:rPr lang="en-US" dirty="0"/>
              <a:t>The time value of money</a:t>
            </a:r>
          </a:p>
          <a:p>
            <a:pPr lvl="1" defTabSz="914400">
              <a:spcBef>
                <a:spcPts val="1200"/>
              </a:spcBef>
              <a:buClrTx/>
            </a:pPr>
            <a:r>
              <a:rPr lang="en-US" dirty="0"/>
              <a:t>Borrow $1,000 at 7% to pay rent as an MS1</a:t>
            </a:r>
          </a:p>
          <a:p>
            <a:pPr lvl="1" defTabSz="914400">
              <a:spcBef>
                <a:spcPts val="600"/>
              </a:spcBef>
              <a:buClrTx/>
            </a:pPr>
            <a:r>
              <a:rPr lang="en-US" dirty="0"/>
              <a:t>Let the interest accrue for 4 years of school, 3 of residency, 3 of fellowship</a:t>
            </a:r>
          </a:p>
          <a:p>
            <a:pPr lvl="1" defTabSz="914400">
              <a:spcBef>
                <a:spcPts val="600"/>
              </a:spcBef>
              <a:buClrTx/>
            </a:pPr>
            <a:r>
              <a:rPr lang="en-US" dirty="0"/>
              <a:t>Then pay it back over 20 years </a:t>
            </a:r>
          </a:p>
          <a:p>
            <a:pPr lvl="1" defTabSz="914400">
              <a:spcBef>
                <a:spcPts val="600"/>
              </a:spcBef>
              <a:buClrTx/>
            </a:pPr>
            <a:r>
              <a:rPr lang="en-US" dirty="0"/>
              <a:t>By the time 30 years have passed, $1,000 = $7,612</a:t>
            </a:r>
          </a:p>
          <a:p>
            <a:pPr lvl="1" defTabSz="914400">
              <a:spcBef>
                <a:spcPts val="600"/>
              </a:spcBef>
              <a:buClrTx/>
            </a:pPr>
            <a:r>
              <a:rPr lang="en-US" dirty="0"/>
              <a:t>Even if you pay it off within 5 years of fellowship graduation = $2,759</a:t>
            </a:r>
          </a:p>
        </p:txBody>
      </p:sp>
      <p:sp>
        <p:nvSpPr>
          <p:cNvPr id="4" name="Title 1">
            <a:extLst>
              <a:ext uri="{FF2B5EF4-FFF2-40B4-BE49-F238E27FC236}">
                <a16:creationId xmlns:a16="http://schemas.microsoft.com/office/drawing/2014/main" id="{2BE9CD3A-2576-7254-132D-DD10E432E3CA}"/>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Frugal Living</a:t>
            </a:r>
          </a:p>
        </p:txBody>
      </p:sp>
    </p:spTree>
    <p:extLst>
      <p:ext uri="{BB962C8B-B14F-4D97-AF65-F5344CB8AC3E}">
        <p14:creationId xmlns:p14="http://schemas.microsoft.com/office/powerpoint/2010/main" val="1200123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Real Cost of Your Purchases</a:t>
            </a:r>
          </a:p>
        </p:txBody>
      </p:sp>
      <p:sp>
        <p:nvSpPr>
          <p:cNvPr id="3" name="Content Placeholder 2"/>
          <p:cNvSpPr>
            <a:spLocks noGrp="1"/>
          </p:cNvSpPr>
          <p:nvPr>
            <p:ph idx="1"/>
          </p:nvPr>
        </p:nvSpPr>
        <p:spPr/>
        <p:txBody>
          <a:bodyPr>
            <a:normAutofit/>
          </a:bodyPr>
          <a:lstStyle/>
          <a:p>
            <a:pPr marL="0" indent="0" defTabSz="914400">
              <a:spcBef>
                <a:spcPts val="0"/>
              </a:spcBef>
              <a:buClrTx/>
              <a:buNone/>
            </a:pPr>
            <a:r>
              <a:rPr lang="en-US" dirty="0"/>
              <a:t>The effect of higher tax rates</a:t>
            </a:r>
          </a:p>
          <a:p>
            <a:pPr lvl="1">
              <a:spcBef>
                <a:spcPts val="1200"/>
              </a:spcBef>
            </a:pPr>
            <a:r>
              <a:rPr lang="en-US" dirty="0"/>
              <a:t>Borrowed money is always after-tax</a:t>
            </a:r>
          </a:p>
          <a:p>
            <a:pPr lvl="1" defTabSz="914400">
              <a:spcBef>
                <a:spcPts val="600"/>
              </a:spcBef>
              <a:buClrTx/>
            </a:pPr>
            <a:r>
              <a:rPr lang="en-US" dirty="0"/>
              <a:t>You spend after-tax money and you pay it back with after-tax money</a:t>
            </a:r>
          </a:p>
          <a:p>
            <a:pPr lvl="1" defTabSz="914400">
              <a:spcBef>
                <a:spcPts val="600"/>
              </a:spcBef>
              <a:buClrTx/>
            </a:pPr>
            <a:r>
              <a:rPr lang="en-US" dirty="0"/>
              <a:t>Low tax bracket now vs higher bracket later</a:t>
            </a:r>
          </a:p>
          <a:p>
            <a:pPr lvl="2" defTabSz="914400">
              <a:spcBef>
                <a:spcPts val="1200"/>
              </a:spcBef>
              <a:buClrTx/>
            </a:pPr>
            <a:r>
              <a:rPr lang="en-US" dirty="0"/>
              <a:t>At 45% marginal tax rate, you would have to earn $13,840 to pay off $7,612</a:t>
            </a:r>
          </a:p>
        </p:txBody>
      </p:sp>
      <p:sp>
        <p:nvSpPr>
          <p:cNvPr id="4" name="Title 1">
            <a:extLst>
              <a:ext uri="{FF2B5EF4-FFF2-40B4-BE49-F238E27FC236}">
                <a16:creationId xmlns:a16="http://schemas.microsoft.com/office/drawing/2014/main" id="{4D78B9C3-7926-CDC1-3BEA-034C9CD24CE7}"/>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Frugal Living</a:t>
            </a:r>
          </a:p>
        </p:txBody>
      </p:sp>
    </p:spTree>
    <p:extLst>
      <p:ext uri="{BB962C8B-B14F-4D97-AF65-F5344CB8AC3E}">
        <p14:creationId xmlns:p14="http://schemas.microsoft.com/office/powerpoint/2010/main" val="1557779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Frugal Down</a:t>
            </a:r>
          </a:p>
        </p:txBody>
      </p:sp>
      <p:sp>
        <p:nvSpPr>
          <p:cNvPr id="3" name="Content Placeholder 2"/>
          <p:cNvSpPr>
            <a:spLocks noGrp="1"/>
          </p:cNvSpPr>
          <p:nvPr>
            <p:ph idx="1"/>
          </p:nvPr>
        </p:nvSpPr>
        <p:spPr/>
        <p:txBody>
          <a:bodyPr>
            <a:normAutofit/>
          </a:bodyPr>
          <a:lstStyle/>
          <a:p>
            <a:pPr defTabSz="914400">
              <a:lnSpc>
                <a:spcPct val="100000"/>
              </a:lnSpc>
              <a:spcBef>
                <a:spcPts val="0"/>
              </a:spcBef>
              <a:buClrTx/>
            </a:pPr>
            <a:r>
              <a:rPr lang="en-US" dirty="0"/>
              <a:t>Be a poor medical student</a:t>
            </a:r>
          </a:p>
          <a:p>
            <a:pPr lvl="1" defTabSz="914400">
              <a:lnSpc>
                <a:spcPct val="100000"/>
              </a:lnSpc>
              <a:spcBef>
                <a:spcPts val="600"/>
              </a:spcBef>
              <a:buClrTx/>
            </a:pPr>
            <a:r>
              <a:rPr lang="en-US" dirty="0"/>
              <a:t>Easiest time to be poor in your life – everyone around you is poor too</a:t>
            </a:r>
          </a:p>
          <a:p>
            <a:pPr defTabSz="914400">
              <a:lnSpc>
                <a:spcPct val="100000"/>
              </a:lnSpc>
              <a:spcBef>
                <a:spcPts val="400"/>
              </a:spcBef>
              <a:buClrTx/>
            </a:pPr>
            <a:r>
              <a:rPr lang="en-US" dirty="0"/>
              <a:t>Limit how much you eat out</a:t>
            </a:r>
          </a:p>
          <a:p>
            <a:pPr lvl="1">
              <a:lnSpc>
                <a:spcPct val="100000"/>
              </a:lnSpc>
              <a:spcBef>
                <a:spcPts val="400"/>
              </a:spcBef>
            </a:pPr>
            <a:r>
              <a:rPr lang="en-US" dirty="0"/>
              <a:t>Free food at the hospital!</a:t>
            </a:r>
          </a:p>
          <a:p>
            <a:pPr defTabSz="914400">
              <a:lnSpc>
                <a:spcPct val="100000"/>
              </a:lnSpc>
              <a:spcBef>
                <a:spcPts val="400"/>
              </a:spcBef>
              <a:buClrTx/>
            </a:pPr>
            <a:r>
              <a:rPr lang="en-US" dirty="0"/>
              <a:t>You aren’t what you drive</a:t>
            </a:r>
          </a:p>
          <a:p>
            <a:pPr lvl="1">
              <a:lnSpc>
                <a:spcPct val="100000"/>
              </a:lnSpc>
              <a:spcBef>
                <a:spcPts val="400"/>
              </a:spcBef>
              <a:buClrTx/>
            </a:pPr>
            <a:r>
              <a:rPr lang="en-US" dirty="0"/>
              <a:t>Reliable transportation costs $5,000</a:t>
            </a:r>
          </a:p>
          <a:p>
            <a:pPr defTabSz="914400">
              <a:lnSpc>
                <a:spcPct val="100000"/>
              </a:lnSpc>
              <a:spcBef>
                <a:spcPts val="400"/>
              </a:spcBef>
              <a:buClrTx/>
            </a:pPr>
            <a:r>
              <a:rPr lang="en-US" dirty="0"/>
              <a:t>Get roommates if single</a:t>
            </a:r>
          </a:p>
          <a:p>
            <a:pPr defTabSz="914400">
              <a:lnSpc>
                <a:spcPct val="100000"/>
              </a:lnSpc>
              <a:spcBef>
                <a:spcPts val="400"/>
              </a:spcBef>
              <a:buClrTx/>
            </a:pPr>
            <a:r>
              <a:rPr lang="en-US" dirty="0"/>
              <a:t>Send partner to work if not single</a:t>
            </a:r>
          </a:p>
          <a:p>
            <a:pPr marL="0" indent="0" defTabSz="914400">
              <a:spcBef>
                <a:spcPts val="0"/>
              </a:spcBef>
              <a:buClrTx/>
              <a:buNone/>
            </a:pPr>
            <a:endParaRPr lang="en-US" sz="1800" dirty="0"/>
          </a:p>
          <a:p>
            <a:pPr defTabSz="914400">
              <a:spcBef>
                <a:spcPts val="0"/>
              </a:spcBef>
              <a:buClrTx/>
            </a:pPr>
            <a:endParaRPr lang="en-US" dirty="0"/>
          </a:p>
        </p:txBody>
      </p:sp>
      <p:sp>
        <p:nvSpPr>
          <p:cNvPr id="4" name="Title 1">
            <a:extLst>
              <a:ext uri="{FF2B5EF4-FFF2-40B4-BE49-F238E27FC236}">
                <a16:creationId xmlns:a16="http://schemas.microsoft.com/office/drawing/2014/main" id="{383DC782-DD05-ECA3-768C-C71F95F7160A}"/>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Frugal Living</a:t>
            </a:r>
          </a:p>
        </p:txBody>
      </p:sp>
    </p:spTree>
    <p:extLst>
      <p:ext uri="{BB962C8B-B14F-4D97-AF65-F5344CB8AC3E}">
        <p14:creationId xmlns:p14="http://schemas.microsoft.com/office/powerpoint/2010/main" val="126660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Minimize Debt</a:t>
            </a:r>
          </a:p>
        </p:txBody>
      </p:sp>
      <p:sp>
        <p:nvSpPr>
          <p:cNvPr id="3" name="Content Placeholder 2"/>
          <p:cNvSpPr>
            <a:spLocks noGrp="1"/>
          </p:cNvSpPr>
          <p:nvPr>
            <p:ph idx="1"/>
          </p:nvPr>
        </p:nvSpPr>
        <p:spPr/>
        <p:txBody>
          <a:bodyPr>
            <a:normAutofit/>
          </a:bodyPr>
          <a:lstStyle/>
          <a:p>
            <a:pPr defTabSz="914400">
              <a:spcBef>
                <a:spcPts val="0"/>
              </a:spcBef>
              <a:buClrTx/>
            </a:pPr>
            <a:r>
              <a:rPr lang="en-US" sz="2400" dirty="0"/>
              <a:t>Spend less</a:t>
            </a:r>
          </a:p>
          <a:p>
            <a:pPr defTabSz="914400">
              <a:spcBef>
                <a:spcPts val="400"/>
              </a:spcBef>
              <a:buClrTx/>
            </a:pPr>
            <a:r>
              <a:rPr lang="en-US" sz="2400" dirty="0"/>
              <a:t>Use savings and family help first</a:t>
            </a:r>
          </a:p>
          <a:p>
            <a:pPr defTabSz="914400">
              <a:spcBef>
                <a:spcPts val="400"/>
              </a:spcBef>
              <a:buClrTx/>
            </a:pPr>
            <a:r>
              <a:rPr lang="en-US" sz="2400" dirty="0"/>
              <a:t>Don’t take out debt until you must</a:t>
            </a:r>
          </a:p>
          <a:p>
            <a:pPr lvl="1" defTabSz="914400">
              <a:spcBef>
                <a:spcPts val="400"/>
              </a:spcBef>
              <a:buClrTx/>
            </a:pPr>
            <a:r>
              <a:rPr lang="en-US" dirty="0"/>
              <a:t>Med school loans aren’t subsidized</a:t>
            </a:r>
          </a:p>
          <a:p>
            <a:pPr lvl="1" defTabSz="914400">
              <a:spcBef>
                <a:spcPts val="0"/>
              </a:spcBef>
              <a:buClrTx/>
            </a:pPr>
            <a:r>
              <a:rPr lang="en-US" dirty="0"/>
              <a:t>Don’t borrow a year’s worth of money in August</a:t>
            </a:r>
          </a:p>
          <a:p>
            <a:pPr defTabSz="914400">
              <a:spcBef>
                <a:spcPts val="400"/>
              </a:spcBef>
              <a:buClrTx/>
            </a:pPr>
            <a:r>
              <a:rPr lang="en-US" sz="2400" dirty="0"/>
              <a:t>Consider working </a:t>
            </a:r>
            <a:r>
              <a:rPr lang="mr-IN" sz="2400" dirty="0"/>
              <a:t>–</a:t>
            </a:r>
            <a:r>
              <a:rPr lang="en-US" sz="2400" dirty="0"/>
              <a:t> summer before MS2, during MS4 year</a:t>
            </a:r>
          </a:p>
          <a:p>
            <a:pPr defTabSz="914400">
              <a:spcBef>
                <a:spcPts val="400"/>
              </a:spcBef>
              <a:buClrTx/>
            </a:pPr>
            <a:r>
              <a:rPr lang="en-US" sz="2400" dirty="0"/>
              <a:t>If you must borrow, get the best terms</a:t>
            </a:r>
          </a:p>
          <a:p>
            <a:pPr lvl="1" defTabSz="914400">
              <a:spcBef>
                <a:spcPts val="400"/>
              </a:spcBef>
              <a:buClrTx/>
            </a:pPr>
            <a:r>
              <a:rPr lang="en-US" dirty="0"/>
              <a:t>Max out federal loans before private</a:t>
            </a:r>
          </a:p>
          <a:p>
            <a:pPr lvl="1" defTabSz="914400">
              <a:spcBef>
                <a:spcPts val="0"/>
              </a:spcBef>
              <a:buClrTx/>
            </a:pPr>
            <a:r>
              <a:rPr lang="en-US" dirty="0"/>
              <a:t>Consider home equity, family loans, 0% credit cards</a:t>
            </a:r>
          </a:p>
        </p:txBody>
      </p:sp>
      <p:sp>
        <p:nvSpPr>
          <p:cNvPr id="4" name="Title 1">
            <a:extLst>
              <a:ext uri="{FF2B5EF4-FFF2-40B4-BE49-F238E27FC236}">
                <a16:creationId xmlns:a16="http://schemas.microsoft.com/office/drawing/2014/main" id="{A6119844-ECDF-D5D9-120F-DE4507D57C2D}"/>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Frugal Living</a:t>
            </a:r>
          </a:p>
        </p:txBody>
      </p:sp>
    </p:spTree>
    <p:extLst>
      <p:ext uri="{BB962C8B-B14F-4D97-AF65-F5344CB8AC3E}">
        <p14:creationId xmlns:p14="http://schemas.microsoft.com/office/powerpoint/2010/main" val="381663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ts val="8040"/>
              </a:lnSpc>
            </a:pPr>
            <a:r>
              <a:rPr lang="en-US" sz="8000" dirty="0"/>
              <a:t>School &amp; Residency Choice</a:t>
            </a:r>
          </a:p>
        </p:txBody>
      </p:sp>
      <p:sp>
        <p:nvSpPr>
          <p:cNvPr id="3" name="Rectangle 2">
            <a:extLst>
              <a:ext uri="{FF2B5EF4-FFF2-40B4-BE49-F238E27FC236}">
                <a16:creationId xmlns:a16="http://schemas.microsoft.com/office/drawing/2014/main" id="{9D4DC98E-53AE-6A2C-CDED-9E3E6A5D781F}"/>
              </a:ext>
            </a:extLst>
          </p:cNvPr>
          <p:cNvSpPr/>
          <p:nvPr/>
        </p:nvSpPr>
        <p:spPr>
          <a:xfrm>
            <a:off x="7028321" y="0"/>
            <a:ext cx="5163679" cy="6892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6D45A22-93A1-C369-6D49-241F4462DD71}"/>
              </a:ext>
            </a:extLst>
          </p:cNvPr>
          <p:cNvPicPr>
            <a:picLocks noChangeAspect="1"/>
          </p:cNvPicPr>
          <p:nvPr/>
        </p:nvPicPr>
        <p:blipFill>
          <a:blip r:embed="rId2"/>
          <a:stretch>
            <a:fillRect/>
          </a:stretch>
        </p:blipFill>
        <p:spPr>
          <a:xfrm>
            <a:off x="7417600" y="2097459"/>
            <a:ext cx="4385120" cy="2294067"/>
          </a:xfrm>
          <a:prstGeom prst="rect">
            <a:avLst/>
          </a:prstGeom>
        </p:spPr>
      </p:pic>
      <p:cxnSp>
        <p:nvCxnSpPr>
          <p:cNvPr id="7" name="Straight Connector 6">
            <a:extLst>
              <a:ext uri="{FF2B5EF4-FFF2-40B4-BE49-F238E27FC236}">
                <a16:creationId xmlns:a16="http://schemas.microsoft.com/office/drawing/2014/main" id="{26EE07F6-7FE0-1FC3-A734-DDB0DAC26B38}"/>
              </a:ext>
            </a:extLst>
          </p:cNvPr>
          <p:cNvCxnSpPr>
            <a:cxnSpLocks/>
          </p:cNvCxnSpPr>
          <p:nvPr/>
        </p:nvCxnSpPr>
        <p:spPr>
          <a:xfrm>
            <a:off x="775251" y="1913021"/>
            <a:ext cx="0" cy="3164305"/>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41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School/Residency Cost</a:t>
            </a:r>
          </a:p>
        </p:txBody>
      </p:sp>
      <p:sp>
        <p:nvSpPr>
          <p:cNvPr id="3" name="Content Placeholder 2"/>
          <p:cNvSpPr>
            <a:spLocks noGrp="1"/>
          </p:cNvSpPr>
          <p:nvPr>
            <p:ph idx="1"/>
          </p:nvPr>
        </p:nvSpPr>
        <p:spPr/>
        <p:txBody>
          <a:bodyPr>
            <a:normAutofit/>
          </a:bodyPr>
          <a:lstStyle/>
          <a:p>
            <a:pPr defTabSz="914400">
              <a:spcBef>
                <a:spcPts val="0"/>
              </a:spcBef>
              <a:buClrTx/>
            </a:pPr>
            <a:r>
              <a:rPr lang="en-US" sz="2400" dirty="0"/>
              <a:t>Cost of attendance of medical school is highly variable</a:t>
            </a:r>
          </a:p>
          <a:p>
            <a:pPr defTabSz="914400">
              <a:spcBef>
                <a:spcPts val="400"/>
              </a:spcBef>
              <a:buClrTx/>
            </a:pPr>
            <a:r>
              <a:rPr lang="en-US" sz="2400" dirty="0"/>
              <a:t>U of Texas 2021-2022</a:t>
            </a:r>
          </a:p>
          <a:p>
            <a:pPr lvl="1" defTabSz="914400">
              <a:spcBef>
                <a:spcPts val="400"/>
              </a:spcBef>
              <a:buClrTx/>
            </a:pPr>
            <a:r>
              <a:rPr lang="en-US" dirty="0"/>
              <a:t>Tuition: $22,651 (in-state)</a:t>
            </a:r>
          </a:p>
          <a:p>
            <a:pPr lvl="1" defTabSz="914400">
              <a:spcBef>
                <a:spcPts val="0"/>
              </a:spcBef>
              <a:buClrTx/>
            </a:pPr>
            <a:r>
              <a:rPr lang="en-US" dirty="0"/>
              <a:t>COA: $53,529</a:t>
            </a:r>
          </a:p>
          <a:p>
            <a:pPr defTabSz="914400">
              <a:spcBef>
                <a:spcPts val="400"/>
              </a:spcBef>
              <a:buClrTx/>
            </a:pPr>
            <a:r>
              <a:rPr lang="en-US" sz="2400" dirty="0"/>
              <a:t>USC 2020-2021</a:t>
            </a:r>
          </a:p>
          <a:p>
            <a:pPr lvl="1" defTabSz="914400">
              <a:spcBef>
                <a:spcPts val="400"/>
              </a:spcBef>
              <a:buClrTx/>
            </a:pPr>
            <a:r>
              <a:rPr lang="en-US" dirty="0"/>
              <a:t>Tuition: $66,150</a:t>
            </a:r>
          </a:p>
          <a:p>
            <a:pPr lvl="1" defTabSz="914400">
              <a:spcBef>
                <a:spcPts val="0"/>
              </a:spcBef>
              <a:buClrTx/>
            </a:pPr>
            <a:r>
              <a:rPr lang="en-US" dirty="0"/>
              <a:t>COA: $100,261</a:t>
            </a:r>
          </a:p>
          <a:p>
            <a:pPr defTabSz="914400">
              <a:spcBef>
                <a:spcPts val="400"/>
              </a:spcBef>
              <a:buClrTx/>
            </a:pPr>
            <a:r>
              <a:rPr lang="en-US" sz="2400" dirty="0"/>
              <a:t>Consider attending the cheapest school you can get into</a:t>
            </a:r>
          </a:p>
          <a:p>
            <a:pPr defTabSz="914400">
              <a:spcBef>
                <a:spcPts val="400"/>
              </a:spcBef>
              <a:buClrTx/>
            </a:pPr>
            <a:r>
              <a:rPr lang="en-US" sz="2400" dirty="0"/>
              <a:t>Don’t forget the cost of living too</a:t>
            </a:r>
          </a:p>
        </p:txBody>
      </p:sp>
      <p:sp>
        <p:nvSpPr>
          <p:cNvPr id="4" name="Title 1">
            <a:extLst>
              <a:ext uri="{FF2B5EF4-FFF2-40B4-BE49-F238E27FC236}">
                <a16:creationId xmlns:a16="http://schemas.microsoft.com/office/drawing/2014/main" id="{5D24ED87-8AC9-277C-F340-4A3022F7DDE7}"/>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School &amp; Residency Choice</a:t>
            </a:r>
          </a:p>
        </p:txBody>
      </p:sp>
    </p:spTree>
    <p:extLst>
      <p:ext uri="{BB962C8B-B14F-4D97-AF65-F5344CB8AC3E}">
        <p14:creationId xmlns:p14="http://schemas.microsoft.com/office/powerpoint/2010/main" val="2093527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School/Residency Cost</a:t>
            </a:r>
          </a:p>
        </p:txBody>
      </p:sp>
      <p:sp>
        <p:nvSpPr>
          <p:cNvPr id="3" name="Content Placeholder 2"/>
          <p:cNvSpPr>
            <a:spLocks noGrp="1"/>
          </p:cNvSpPr>
          <p:nvPr>
            <p:ph idx="1"/>
          </p:nvPr>
        </p:nvSpPr>
        <p:spPr/>
        <p:txBody>
          <a:bodyPr>
            <a:normAutofit/>
          </a:bodyPr>
          <a:lstStyle/>
          <a:p>
            <a:pPr defTabSz="914400">
              <a:spcBef>
                <a:spcPts val="0"/>
              </a:spcBef>
              <a:buClrTx/>
            </a:pPr>
            <a:r>
              <a:rPr lang="en-US" sz="2400" dirty="0"/>
              <a:t>Location is primary financial factor for residency</a:t>
            </a:r>
          </a:p>
          <a:p>
            <a:pPr defTabSz="914400">
              <a:spcBef>
                <a:spcPts val="1200"/>
              </a:spcBef>
              <a:buClrTx/>
            </a:pPr>
            <a:r>
              <a:rPr lang="en-US" sz="2400" dirty="0"/>
              <a:t>Rent can vary by &gt; 4X between the Midwest/South and New York/California/DC</a:t>
            </a:r>
          </a:p>
          <a:p>
            <a:pPr lvl="1" defTabSz="914400">
              <a:spcBef>
                <a:spcPts val="1200"/>
              </a:spcBef>
              <a:buClrTx/>
            </a:pPr>
            <a:r>
              <a:rPr lang="en-US" dirty="0"/>
              <a:t>A married resident with several kids and a stay-at-home spouse will feel very poor in many locations</a:t>
            </a:r>
          </a:p>
          <a:p>
            <a:pPr defTabSz="914400">
              <a:spcBef>
                <a:spcPts val="1200"/>
              </a:spcBef>
              <a:buClrTx/>
            </a:pPr>
            <a:r>
              <a:rPr lang="en-US" sz="2400" dirty="0"/>
              <a:t>Residency salaries vary, but not by a lot</a:t>
            </a:r>
          </a:p>
          <a:p>
            <a:pPr defTabSz="914400">
              <a:spcBef>
                <a:spcPts val="1200"/>
              </a:spcBef>
              <a:buClrTx/>
            </a:pPr>
            <a:r>
              <a:rPr lang="en-US" sz="2400" dirty="0"/>
              <a:t>Consider moonlighting opportunities</a:t>
            </a:r>
          </a:p>
          <a:p>
            <a:pPr defTabSz="914400">
              <a:spcBef>
                <a:spcPts val="1200"/>
              </a:spcBef>
              <a:buClrTx/>
            </a:pPr>
            <a:r>
              <a:rPr lang="en-US" sz="2400" dirty="0"/>
              <a:t>Fit and quality of education matter more than location, but it’s a close third</a:t>
            </a:r>
          </a:p>
          <a:p>
            <a:pPr defTabSz="914400">
              <a:spcBef>
                <a:spcPts val="0"/>
              </a:spcBef>
              <a:buClrTx/>
            </a:pPr>
            <a:endParaRPr lang="en-US" sz="2400" dirty="0"/>
          </a:p>
        </p:txBody>
      </p:sp>
      <p:sp>
        <p:nvSpPr>
          <p:cNvPr id="4" name="Title 1">
            <a:extLst>
              <a:ext uri="{FF2B5EF4-FFF2-40B4-BE49-F238E27FC236}">
                <a16:creationId xmlns:a16="http://schemas.microsoft.com/office/drawing/2014/main" id="{97BCC116-16B9-0903-6C66-A801A770C0F4}"/>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School &amp; Residency Choice</a:t>
            </a:r>
          </a:p>
        </p:txBody>
      </p:sp>
    </p:spTree>
    <p:extLst>
      <p:ext uri="{BB962C8B-B14F-4D97-AF65-F5344CB8AC3E}">
        <p14:creationId xmlns:p14="http://schemas.microsoft.com/office/powerpoint/2010/main" val="762619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School/Residency Cost</a:t>
            </a:r>
          </a:p>
        </p:txBody>
      </p:sp>
      <p:sp>
        <p:nvSpPr>
          <p:cNvPr id="3" name="Content Placeholder 2"/>
          <p:cNvSpPr>
            <a:spLocks noGrp="1"/>
          </p:cNvSpPr>
          <p:nvPr>
            <p:ph idx="1"/>
          </p:nvPr>
        </p:nvSpPr>
        <p:spPr/>
        <p:txBody>
          <a:bodyPr>
            <a:normAutofit/>
          </a:bodyPr>
          <a:lstStyle/>
          <a:p>
            <a:pPr marL="0" indent="0" defTabSz="914400">
              <a:spcBef>
                <a:spcPts val="0"/>
              </a:spcBef>
              <a:buClrTx/>
              <a:buNone/>
            </a:pPr>
            <a:r>
              <a:rPr lang="en-US" sz="2600" dirty="0"/>
              <a:t>When you find yourself in a hole, stop digging</a:t>
            </a:r>
          </a:p>
          <a:p>
            <a:pPr lvl="1" defTabSz="914400">
              <a:spcBef>
                <a:spcPts val="600"/>
              </a:spcBef>
              <a:buClrTx/>
            </a:pPr>
            <a:r>
              <a:rPr lang="en-US" sz="2400" dirty="0"/>
              <a:t>Don’t borrow more money in residency</a:t>
            </a:r>
          </a:p>
          <a:p>
            <a:pPr lvl="2" defTabSz="914400">
              <a:spcBef>
                <a:spcPts val="600"/>
              </a:spcBef>
              <a:buClrTx/>
            </a:pPr>
            <a:r>
              <a:rPr lang="en-US" dirty="0"/>
              <a:t>Not for living expenses</a:t>
            </a:r>
          </a:p>
          <a:p>
            <a:pPr lvl="2" defTabSz="914400">
              <a:spcBef>
                <a:spcPts val="0"/>
              </a:spcBef>
              <a:buClrTx/>
            </a:pPr>
            <a:r>
              <a:rPr lang="en-US" dirty="0"/>
              <a:t>Not for cars</a:t>
            </a:r>
          </a:p>
          <a:p>
            <a:pPr lvl="2" defTabSz="914400">
              <a:spcBef>
                <a:spcPts val="0"/>
              </a:spcBef>
              <a:buClrTx/>
            </a:pPr>
            <a:r>
              <a:rPr lang="en-US" dirty="0"/>
              <a:t>Probably not even for a home</a:t>
            </a:r>
          </a:p>
          <a:p>
            <a:pPr lvl="1" defTabSz="914400">
              <a:spcBef>
                <a:spcPts val="600"/>
              </a:spcBef>
              <a:buClrTx/>
            </a:pPr>
            <a:r>
              <a:rPr lang="en-US" sz="2400" dirty="0"/>
              <a:t>Debt limits your options</a:t>
            </a:r>
          </a:p>
          <a:p>
            <a:pPr lvl="2" defTabSz="914400">
              <a:spcBef>
                <a:spcPts val="600"/>
              </a:spcBef>
              <a:buClrTx/>
            </a:pPr>
            <a:r>
              <a:rPr lang="en-US" dirty="0"/>
              <a:t>Overcome the debt anesthesia you picked up in med school</a:t>
            </a:r>
          </a:p>
        </p:txBody>
      </p:sp>
      <p:sp>
        <p:nvSpPr>
          <p:cNvPr id="4" name="Title 1">
            <a:extLst>
              <a:ext uri="{FF2B5EF4-FFF2-40B4-BE49-F238E27FC236}">
                <a16:creationId xmlns:a16="http://schemas.microsoft.com/office/drawing/2014/main" id="{218747AD-4987-407A-B102-130055BB6BE9}"/>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School &amp; Residency Choice</a:t>
            </a:r>
          </a:p>
        </p:txBody>
      </p:sp>
    </p:spTree>
    <p:extLst>
      <p:ext uri="{BB962C8B-B14F-4D97-AF65-F5344CB8AC3E}">
        <p14:creationId xmlns:p14="http://schemas.microsoft.com/office/powerpoint/2010/main" val="1497963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A1E95D-5FD7-1E2C-3377-B1B0E98AEB2E}"/>
              </a:ext>
            </a:extLst>
          </p:cNvPr>
          <p:cNvSpPr/>
          <p:nvPr/>
        </p:nvSpPr>
        <p:spPr>
          <a:xfrm>
            <a:off x="6797842" y="0"/>
            <a:ext cx="5394158" cy="6858000"/>
          </a:xfrm>
          <a:prstGeom prst="rect">
            <a:avLst/>
          </a:prstGeom>
          <a:solidFill>
            <a:srgbClr val="D2FF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a:bodyPr>
          <a:lstStyle/>
          <a:p>
            <a:r>
              <a:rPr lang="en-US" dirty="0"/>
              <a:t>Specialty </a:t>
            </a:r>
            <a:br>
              <a:rPr lang="en-US" dirty="0"/>
            </a:br>
            <a:r>
              <a:rPr lang="en-US" dirty="0"/>
              <a:t>Choice</a:t>
            </a:r>
          </a:p>
        </p:txBody>
      </p:sp>
      <p:pic>
        <p:nvPicPr>
          <p:cNvPr id="3" name="Content Placeholder 4">
            <a:extLst>
              <a:ext uri="{FF2B5EF4-FFF2-40B4-BE49-F238E27FC236}">
                <a16:creationId xmlns:a16="http://schemas.microsoft.com/office/drawing/2014/main" id="{926D74DD-3521-8945-916C-A609EB96ED6B}"/>
              </a:ext>
            </a:extLst>
          </p:cNvPr>
          <p:cNvPicPr>
            <a:picLocks noChangeAspect="1"/>
          </p:cNvPicPr>
          <p:nvPr/>
        </p:nvPicPr>
        <p:blipFill rotWithShape="1">
          <a:blip r:embed="rId2">
            <a:extLst>
              <a:ext uri="{28A0092B-C50C-407E-A947-70E740481C1C}">
                <a14:useLocalDpi xmlns:a14="http://schemas.microsoft.com/office/drawing/2010/main" val="0"/>
              </a:ext>
            </a:extLst>
          </a:blip>
          <a:srcRect l="1748" t="566" r="698" b="404"/>
          <a:stretch/>
        </p:blipFill>
        <p:spPr>
          <a:xfrm>
            <a:off x="6950242" y="974557"/>
            <a:ext cx="5089358" cy="4908885"/>
          </a:xfrm>
          <a:prstGeom prst="rect">
            <a:avLst/>
          </a:prstGeom>
          <a:solidFill>
            <a:srgbClr val="D2FFFD"/>
          </a:solidFill>
        </p:spPr>
      </p:pic>
    </p:spTree>
    <p:extLst>
      <p:ext uri="{BB962C8B-B14F-4D97-AF65-F5344CB8AC3E}">
        <p14:creationId xmlns:p14="http://schemas.microsoft.com/office/powerpoint/2010/main" val="289540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Truth About Medicine and Money</a:t>
            </a:r>
          </a:p>
        </p:txBody>
      </p:sp>
      <p:sp>
        <p:nvSpPr>
          <p:cNvPr id="3" name="Content Placeholder 2"/>
          <p:cNvSpPr>
            <a:spLocks noGrp="1"/>
          </p:cNvSpPr>
          <p:nvPr>
            <p:ph idx="1"/>
          </p:nvPr>
        </p:nvSpPr>
        <p:spPr/>
        <p:txBody>
          <a:bodyPr>
            <a:normAutofit/>
          </a:bodyPr>
          <a:lstStyle/>
          <a:p>
            <a:pPr defTabSz="914400">
              <a:spcBef>
                <a:spcPts val="0"/>
              </a:spcBef>
              <a:spcAft>
                <a:spcPts val="1200"/>
              </a:spcAft>
              <a:buClrTx/>
            </a:pPr>
            <a:r>
              <a:rPr lang="en-US" dirty="0"/>
              <a:t>How much you get paid does not depend on:</a:t>
            </a:r>
          </a:p>
          <a:p>
            <a:pPr lvl="1" defTabSz="914400">
              <a:spcBef>
                <a:spcPts val="0"/>
              </a:spcBef>
              <a:buClrTx/>
            </a:pPr>
            <a:r>
              <a:rPr lang="en-US" dirty="0"/>
              <a:t>How much you know </a:t>
            </a:r>
          </a:p>
          <a:p>
            <a:pPr lvl="1" defTabSz="914400">
              <a:spcBef>
                <a:spcPts val="0"/>
              </a:spcBef>
              <a:buClrTx/>
            </a:pPr>
            <a:r>
              <a:rPr lang="en-US" dirty="0"/>
              <a:t>How long you trained</a:t>
            </a:r>
          </a:p>
          <a:p>
            <a:pPr lvl="1" defTabSz="914400">
              <a:spcBef>
                <a:spcPts val="0"/>
              </a:spcBef>
              <a:spcAft>
                <a:spcPts val="1200"/>
              </a:spcAft>
              <a:buClrTx/>
            </a:pPr>
            <a:r>
              <a:rPr lang="en-US" dirty="0"/>
              <a:t>How unpleasant your work is</a:t>
            </a:r>
          </a:p>
          <a:p>
            <a:pPr defTabSz="914400">
              <a:spcBef>
                <a:spcPts val="0"/>
              </a:spcBef>
              <a:spcAft>
                <a:spcPts val="1200"/>
              </a:spcAft>
              <a:buClrTx/>
            </a:pPr>
            <a:r>
              <a:rPr lang="en-US" dirty="0"/>
              <a:t>Market forces do not work well in medicine</a:t>
            </a:r>
          </a:p>
          <a:p>
            <a:pPr defTabSz="914400">
              <a:spcBef>
                <a:spcPts val="0"/>
              </a:spcBef>
              <a:spcAft>
                <a:spcPts val="1200"/>
              </a:spcAft>
              <a:buClrTx/>
            </a:pPr>
            <a:r>
              <a:rPr lang="en-US" dirty="0"/>
              <a:t>Procedures pay better than thinking</a:t>
            </a:r>
          </a:p>
          <a:p>
            <a:pPr defTabSz="914400">
              <a:spcBef>
                <a:spcPts val="0"/>
              </a:spcBef>
              <a:buClrTx/>
            </a:pPr>
            <a:endParaRPr lang="en-US" sz="2400" dirty="0"/>
          </a:p>
          <a:p>
            <a:pPr defTabSz="914400">
              <a:spcBef>
                <a:spcPts val="0"/>
              </a:spcBef>
              <a:buClrTx/>
            </a:pPr>
            <a:endParaRPr lang="en-US" sz="2400" dirty="0"/>
          </a:p>
        </p:txBody>
      </p:sp>
      <p:sp>
        <p:nvSpPr>
          <p:cNvPr id="4" name="Title 1">
            <a:extLst>
              <a:ext uri="{FF2B5EF4-FFF2-40B4-BE49-F238E27FC236}">
                <a16:creationId xmlns:a16="http://schemas.microsoft.com/office/drawing/2014/main" id="{0E372FD7-D855-953D-42D1-7AC02E2C2C6C}"/>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Specialty Choice</a:t>
            </a:r>
          </a:p>
        </p:txBody>
      </p:sp>
    </p:spTree>
    <p:extLst>
      <p:ext uri="{BB962C8B-B14F-4D97-AF65-F5344CB8AC3E}">
        <p14:creationId xmlns:p14="http://schemas.microsoft.com/office/powerpoint/2010/main" val="1767709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00000"/>
              </a:lnSpc>
            </a:pPr>
            <a:r>
              <a:rPr lang="en-US" sz="1600" dirty="0"/>
              <a:t>These slides were developed by The White Coat Investor, LLC, not a financial advisor, accountant, or attorney. </a:t>
            </a:r>
          </a:p>
          <a:p>
            <a:pPr>
              <a:lnSpc>
                <a:spcPct val="100000"/>
              </a:lnSpc>
            </a:pPr>
            <a:r>
              <a:rPr lang="en-US" sz="1600" dirty="0"/>
              <a:t>The presenter probably isn’t a financial professional either. </a:t>
            </a:r>
          </a:p>
          <a:p>
            <a:pPr>
              <a:lnSpc>
                <a:spcPct val="100000"/>
              </a:lnSpc>
            </a:pPr>
            <a:r>
              <a:rPr lang="en-US" sz="1600" dirty="0"/>
              <a:t>As such, this presentation is for your information and entertainment only and does not constitute formal, personalized financial, accounting, or legal advice. </a:t>
            </a:r>
          </a:p>
          <a:p>
            <a:pPr>
              <a:lnSpc>
                <a:spcPct val="100000"/>
              </a:lnSpc>
            </a:pPr>
            <a:r>
              <a:rPr lang="en-US" sz="1600" dirty="0"/>
              <a:t>The presenter of these slides has not been approved, certified, or trained by The White Coat Investor, LLC. In addition, the presenter may have modified the slides prior to presenting them to you. The originals can be found at </a:t>
            </a:r>
            <a:r>
              <a:rPr lang="en-US" sz="1600" dirty="0">
                <a:hlinkClick r:id="rId3">
                  <a:extLst>
                    <a:ext uri="{A12FA001-AC4F-418D-AE19-62706E023703}">
                      <ahyp:hlinkClr xmlns:ahyp="http://schemas.microsoft.com/office/drawing/2018/hyperlinkcolor" val="tx"/>
                    </a:ext>
                  </a:extLst>
                </a:hlinkClick>
              </a:rPr>
              <a:t>www.whitecoatinvestor.com</a:t>
            </a:r>
            <a:endParaRPr lang="en-US" sz="1600" dirty="0"/>
          </a:p>
          <a:p>
            <a:pPr>
              <a:lnSpc>
                <a:spcPct val="100000"/>
              </a:lnSpc>
            </a:pPr>
            <a:r>
              <a:rPr lang="en-US" sz="1600" dirty="0"/>
              <a:t>The accuracy of any and all information in this presentation should be double-checked using a reputable source. </a:t>
            </a:r>
          </a:p>
        </p:txBody>
      </p:sp>
    </p:spTree>
    <p:extLst>
      <p:ext uri="{BB962C8B-B14F-4D97-AF65-F5344CB8AC3E}">
        <p14:creationId xmlns:p14="http://schemas.microsoft.com/office/powerpoint/2010/main" val="1085041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139" y="1882345"/>
            <a:ext cx="5628861" cy="1595024"/>
          </a:xfrm>
        </p:spPr>
        <p:txBody>
          <a:bodyPr>
            <a:noAutofit/>
          </a:bodyPr>
          <a:lstStyle/>
          <a:p>
            <a:r>
              <a:rPr lang="en-US" dirty="0"/>
              <a:t>The Truth About Medicine and Money</a:t>
            </a:r>
          </a:p>
        </p:txBody>
      </p:sp>
      <p:sp>
        <p:nvSpPr>
          <p:cNvPr id="3" name="Content Placeholder 2"/>
          <p:cNvSpPr>
            <a:spLocks noGrp="1"/>
          </p:cNvSpPr>
          <p:nvPr>
            <p:ph idx="1"/>
          </p:nvPr>
        </p:nvSpPr>
        <p:spPr>
          <a:xfrm>
            <a:off x="467139" y="3596638"/>
            <a:ext cx="4634250" cy="3781632"/>
          </a:xfrm>
        </p:spPr>
        <p:txBody>
          <a:bodyPr>
            <a:normAutofit/>
          </a:bodyPr>
          <a:lstStyle/>
          <a:p>
            <a:pPr marL="0" indent="0" defTabSz="914400">
              <a:lnSpc>
                <a:spcPct val="100000"/>
              </a:lnSpc>
              <a:spcBef>
                <a:spcPts val="0"/>
              </a:spcBef>
              <a:buClrTx/>
              <a:buNone/>
            </a:pPr>
            <a:r>
              <a:rPr lang="en-US" sz="2600" dirty="0"/>
              <a:t>Doctor salaries are rising </a:t>
            </a:r>
            <a:br>
              <a:rPr lang="en-US" sz="2600" dirty="0"/>
            </a:br>
            <a:r>
              <a:rPr lang="en-US" sz="2600" dirty="0"/>
              <a:t>($339K in 2022)</a:t>
            </a:r>
          </a:p>
          <a:p>
            <a:pPr defTabSz="914400">
              <a:spcBef>
                <a:spcPts val="0"/>
              </a:spcBef>
              <a:buClrTx/>
            </a:pPr>
            <a:endParaRPr lang="en-US" sz="2400" dirty="0"/>
          </a:p>
          <a:p>
            <a:pPr defTabSz="914400">
              <a:spcBef>
                <a:spcPts val="0"/>
              </a:spcBef>
              <a:buClrTx/>
            </a:pPr>
            <a:endParaRPr lang="en-US" sz="2400" dirty="0"/>
          </a:p>
        </p:txBody>
      </p:sp>
      <p:pic>
        <p:nvPicPr>
          <p:cNvPr id="6" name="Picture 5"/>
          <p:cNvPicPr>
            <a:picLocks noChangeAspect="1"/>
          </p:cNvPicPr>
          <p:nvPr/>
        </p:nvPicPr>
        <p:blipFill>
          <a:blip r:embed="rId3"/>
          <a:srcRect/>
          <a:stretch/>
        </p:blipFill>
        <p:spPr>
          <a:xfrm>
            <a:off x="5972938" y="1457917"/>
            <a:ext cx="5289955" cy="3600450"/>
          </a:xfrm>
          <a:prstGeom prst="rect">
            <a:avLst/>
          </a:prstGeom>
        </p:spPr>
      </p:pic>
      <p:sp>
        <p:nvSpPr>
          <p:cNvPr id="7" name="TextBox 6"/>
          <p:cNvSpPr txBox="1"/>
          <p:nvPr/>
        </p:nvSpPr>
        <p:spPr>
          <a:xfrm>
            <a:off x="5947569" y="5143581"/>
            <a:ext cx="5518525" cy="307777"/>
          </a:xfrm>
          <a:prstGeom prst="rect">
            <a:avLst/>
          </a:prstGeom>
          <a:noFill/>
        </p:spPr>
        <p:txBody>
          <a:bodyPr wrap="square" rtlCol="0">
            <a:spAutoFit/>
          </a:bodyPr>
          <a:lstStyle/>
          <a:p>
            <a:r>
              <a:rPr lang="en-US" sz="1400" dirty="0"/>
              <a:t>2022 Medscape Physician Compensation Survey</a:t>
            </a:r>
          </a:p>
        </p:txBody>
      </p:sp>
      <p:sp>
        <p:nvSpPr>
          <p:cNvPr id="4" name="Rectangle 3">
            <a:extLst>
              <a:ext uri="{FF2B5EF4-FFF2-40B4-BE49-F238E27FC236}">
                <a16:creationId xmlns:a16="http://schemas.microsoft.com/office/drawing/2014/main" id="{9E67F0CA-2023-2C02-6DFA-F7E2CEB81CCB}"/>
              </a:ext>
            </a:extLst>
          </p:cNvPr>
          <p:cNvSpPr/>
          <p:nvPr/>
        </p:nvSpPr>
        <p:spPr>
          <a:xfrm>
            <a:off x="10756231" y="1336607"/>
            <a:ext cx="854242" cy="311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D4C286A-7641-DD6E-02AD-0127D1D68C28}"/>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Specialty Choice</a:t>
            </a:r>
          </a:p>
        </p:txBody>
      </p:sp>
    </p:spTree>
    <p:extLst>
      <p:ext uri="{BB962C8B-B14F-4D97-AF65-F5344CB8AC3E}">
        <p14:creationId xmlns:p14="http://schemas.microsoft.com/office/powerpoint/2010/main" val="1568551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139" y="3584365"/>
            <a:ext cx="5025769" cy="2569009"/>
          </a:xfrm>
        </p:spPr>
        <p:txBody>
          <a:bodyPr>
            <a:normAutofit/>
          </a:bodyPr>
          <a:lstStyle/>
          <a:p>
            <a:pPr marL="0" indent="0" defTabSz="914400">
              <a:lnSpc>
                <a:spcPct val="100000"/>
              </a:lnSpc>
              <a:spcBef>
                <a:spcPts val="0"/>
              </a:spcBef>
              <a:buClrTx/>
              <a:buNone/>
            </a:pPr>
            <a:r>
              <a:rPr lang="en-US" sz="2600" dirty="0"/>
              <a:t>Some specialties pay better than others (2022 survey)</a:t>
            </a:r>
          </a:p>
        </p:txBody>
      </p:sp>
      <p:pic>
        <p:nvPicPr>
          <p:cNvPr id="5" name="Picture 4">
            <a:extLst>
              <a:ext uri="{FF2B5EF4-FFF2-40B4-BE49-F238E27FC236}">
                <a16:creationId xmlns:a16="http://schemas.microsoft.com/office/drawing/2014/main" id="{614075DF-C575-5F43-9311-A862A82634D8}"/>
              </a:ext>
            </a:extLst>
          </p:cNvPr>
          <p:cNvPicPr>
            <a:picLocks noChangeAspect="1"/>
          </p:cNvPicPr>
          <p:nvPr/>
        </p:nvPicPr>
        <p:blipFill>
          <a:blip r:embed="rId3"/>
          <a:srcRect/>
          <a:stretch/>
        </p:blipFill>
        <p:spPr>
          <a:xfrm>
            <a:off x="5844273" y="1837236"/>
            <a:ext cx="5502718" cy="3745261"/>
          </a:xfrm>
          <a:prstGeom prst="rect">
            <a:avLst/>
          </a:prstGeom>
        </p:spPr>
      </p:pic>
      <p:sp>
        <p:nvSpPr>
          <p:cNvPr id="7" name="Title 1">
            <a:extLst>
              <a:ext uri="{FF2B5EF4-FFF2-40B4-BE49-F238E27FC236}">
                <a16:creationId xmlns:a16="http://schemas.microsoft.com/office/drawing/2014/main" id="{D4C27392-4770-4B57-384A-E7B3A671DF2F}"/>
              </a:ext>
            </a:extLst>
          </p:cNvPr>
          <p:cNvSpPr txBox="1">
            <a:spLocks/>
          </p:cNvSpPr>
          <p:nvPr/>
        </p:nvSpPr>
        <p:spPr>
          <a:xfrm>
            <a:off x="467139" y="1882345"/>
            <a:ext cx="5628861" cy="159502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i="0" kern="1200">
                <a:solidFill>
                  <a:srgbClr val="2F78BD"/>
                </a:solidFill>
                <a:latin typeface="Arial" panose="020B0604020202020204" pitchFamily="34" charset="0"/>
                <a:ea typeface="Helvetica Neue" panose="02000503000000020004" pitchFamily="2" charset="0"/>
                <a:cs typeface="Arial" panose="020B0604020202020204" pitchFamily="34" charset="0"/>
              </a:defRPr>
            </a:lvl1pPr>
          </a:lstStyle>
          <a:p>
            <a:r>
              <a:rPr lang="en-US" dirty="0"/>
              <a:t>The Truth About Medicine and Money</a:t>
            </a:r>
          </a:p>
        </p:txBody>
      </p:sp>
      <p:sp>
        <p:nvSpPr>
          <p:cNvPr id="8" name="Rectangle 7">
            <a:extLst>
              <a:ext uri="{FF2B5EF4-FFF2-40B4-BE49-F238E27FC236}">
                <a16:creationId xmlns:a16="http://schemas.microsoft.com/office/drawing/2014/main" id="{46A55F22-187B-BC15-527E-D64375859AE8}"/>
              </a:ext>
            </a:extLst>
          </p:cNvPr>
          <p:cNvSpPr/>
          <p:nvPr/>
        </p:nvSpPr>
        <p:spPr>
          <a:xfrm>
            <a:off x="10844115" y="1681375"/>
            <a:ext cx="854242" cy="311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345A27F-A165-09B5-F0A9-51A3FE9B3DED}"/>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Specialty Choice</a:t>
            </a:r>
          </a:p>
        </p:txBody>
      </p:sp>
    </p:spTree>
    <p:extLst>
      <p:ext uri="{BB962C8B-B14F-4D97-AF65-F5344CB8AC3E}">
        <p14:creationId xmlns:p14="http://schemas.microsoft.com/office/powerpoint/2010/main" val="1950377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Truth About Medicine and Money</a:t>
            </a:r>
          </a:p>
        </p:txBody>
      </p:sp>
      <p:sp>
        <p:nvSpPr>
          <p:cNvPr id="3" name="Content Placeholder 2"/>
          <p:cNvSpPr>
            <a:spLocks noGrp="1"/>
          </p:cNvSpPr>
          <p:nvPr>
            <p:ph idx="1"/>
          </p:nvPr>
        </p:nvSpPr>
        <p:spPr/>
        <p:txBody>
          <a:bodyPr>
            <a:normAutofit/>
          </a:bodyPr>
          <a:lstStyle/>
          <a:p>
            <a:pPr defTabSz="914400">
              <a:lnSpc>
                <a:spcPct val="100000"/>
              </a:lnSpc>
              <a:spcBef>
                <a:spcPts val="0"/>
              </a:spcBef>
              <a:spcAft>
                <a:spcPts val="1200"/>
              </a:spcAft>
              <a:buClrTx/>
            </a:pPr>
            <a:r>
              <a:rPr lang="en-US" sz="2600" dirty="0"/>
              <a:t>Despite the averages, </a:t>
            </a:r>
            <a:r>
              <a:rPr lang="en-US" sz="2600" dirty="0" err="1"/>
              <a:t>intraspecialty</a:t>
            </a:r>
            <a:r>
              <a:rPr lang="en-US" sz="2600" dirty="0"/>
              <a:t> pay varies by more than </a:t>
            </a:r>
            <a:r>
              <a:rPr lang="en-US" sz="2600" dirty="0" err="1"/>
              <a:t>interspecialty</a:t>
            </a:r>
            <a:r>
              <a:rPr lang="en-US" sz="2600" dirty="0"/>
              <a:t> pay</a:t>
            </a:r>
          </a:p>
          <a:p>
            <a:pPr defTabSz="914400">
              <a:lnSpc>
                <a:spcPct val="100000"/>
              </a:lnSpc>
              <a:spcBef>
                <a:spcPts val="0"/>
              </a:spcBef>
              <a:spcAft>
                <a:spcPts val="1200"/>
              </a:spcAft>
              <a:buClrTx/>
            </a:pPr>
            <a:r>
              <a:rPr lang="en-US" sz="2600" dirty="0"/>
              <a:t>There are psychiatrists and family practitioners making seven figure incomes</a:t>
            </a:r>
          </a:p>
          <a:p>
            <a:pPr defTabSz="914400">
              <a:lnSpc>
                <a:spcPct val="100000"/>
              </a:lnSpc>
              <a:spcBef>
                <a:spcPts val="0"/>
              </a:spcBef>
              <a:buClrTx/>
            </a:pPr>
            <a:endParaRPr lang="en-US" sz="2400" dirty="0"/>
          </a:p>
          <a:p>
            <a:pPr defTabSz="914400">
              <a:lnSpc>
                <a:spcPct val="100000"/>
              </a:lnSpc>
              <a:spcBef>
                <a:spcPts val="0"/>
              </a:spcBef>
              <a:buClrTx/>
            </a:pPr>
            <a:endParaRPr lang="en-US" sz="2400" dirty="0"/>
          </a:p>
        </p:txBody>
      </p:sp>
      <p:sp>
        <p:nvSpPr>
          <p:cNvPr id="4" name="Title 1">
            <a:extLst>
              <a:ext uri="{FF2B5EF4-FFF2-40B4-BE49-F238E27FC236}">
                <a16:creationId xmlns:a16="http://schemas.microsoft.com/office/drawing/2014/main" id="{5A8F4B4B-7254-855E-C258-2CE586BFB832}"/>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Specialty Choice</a:t>
            </a:r>
          </a:p>
        </p:txBody>
      </p:sp>
    </p:spTree>
    <p:extLst>
      <p:ext uri="{BB962C8B-B14F-4D97-AF65-F5344CB8AC3E}">
        <p14:creationId xmlns:p14="http://schemas.microsoft.com/office/powerpoint/2010/main" val="2090533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Truth About Medicine and Money</a:t>
            </a:r>
          </a:p>
        </p:txBody>
      </p:sp>
      <p:sp>
        <p:nvSpPr>
          <p:cNvPr id="3" name="Content Placeholder 2"/>
          <p:cNvSpPr>
            <a:spLocks noGrp="1"/>
          </p:cNvSpPr>
          <p:nvPr>
            <p:ph idx="1"/>
          </p:nvPr>
        </p:nvSpPr>
        <p:spPr/>
        <p:txBody>
          <a:bodyPr>
            <a:normAutofit/>
          </a:bodyPr>
          <a:lstStyle/>
          <a:p>
            <a:pPr defTabSz="914400">
              <a:lnSpc>
                <a:spcPct val="100000"/>
              </a:lnSpc>
              <a:spcBef>
                <a:spcPts val="0"/>
              </a:spcBef>
              <a:buClrTx/>
            </a:pPr>
            <a:r>
              <a:rPr lang="en-US" dirty="0"/>
              <a:t>If you cannot live on $200,000, you have a spending problem, not an earning problem</a:t>
            </a:r>
          </a:p>
          <a:p>
            <a:pPr defTabSz="914400">
              <a:lnSpc>
                <a:spcPct val="100000"/>
              </a:lnSpc>
              <a:spcBef>
                <a:spcPts val="1200"/>
              </a:spcBef>
              <a:buClrTx/>
            </a:pPr>
            <a:r>
              <a:rPr lang="en-US" dirty="0"/>
              <a:t>That said, it is still easier to pay off debt, build wealth, give to charity, and buy expensive stuff if your income is higher</a:t>
            </a:r>
          </a:p>
          <a:p>
            <a:pPr defTabSz="914400">
              <a:lnSpc>
                <a:spcPct val="100000"/>
              </a:lnSpc>
              <a:spcBef>
                <a:spcPts val="1200"/>
              </a:spcBef>
              <a:buClrTx/>
            </a:pPr>
            <a:r>
              <a:rPr lang="en-US" dirty="0"/>
              <a:t>You will care about your income and lifestyle a lot more 10 years out of residency than as an MS3 choosing a specialty</a:t>
            </a:r>
          </a:p>
          <a:p>
            <a:pPr defTabSz="914400">
              <a:spcBef>
                <a:spcPts val="0"/>
              </a:spcBef>
              <a:buClrTx/>
            </a:pPr>
            <a:endParaRPr lang="en-US" sz="2400" dirty="0"/>
          </a:p>
        </p:txBody>
      </p:sp>
      <p:sp>
        <p:nvSpPr>
          <p:cNvPr id="4" name="Title 1">
            <a:extLst>
              <a:ext uri="{FF2B5EF4-FFF2-40B4-BE49-F238E27FC236}">
                <a16:creationId xmlns:a16="http://schemas.microsoft.com/office/drawing/2014/main" id="{8531F067-23C3-A256-1DAA-C4832A2DD501}"/>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Specialty Choice</a:t>
            </a:r>
          </a:p>
        </p:txBody>
      </p:sp>
    </p:spTree>
    <p:extLst>
      <p:ext uri="{BB962C8B-B14F-4D97-AF65-F5344CB8AC3E}">
        <p14:creationId xmlns:p14="http://schemas.microsoft.com/office/powerpoint/2010/main" val="1291181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Truth About Medicine and Money</a:t>
            </a:r>
          </a:p>
        </p:txBody>
      </p:sp>
      <p:sp>
        <p:nvSpPr>
          <p:cNvPr id="3" name="Content Placeholder 2"/>
          <p:cNvSpPr>
            <a:spLocks noGrp="1"/>
          </p:cNvSpPr>
          <p:nvPr>
            <p:ph idx="1"/>
          </p:nvPr>
        </p:nvSpPr>
        <p:spPr/>
        <p:txBody>
          <a:bodyPr>
            <a:normAutofit/>
          </a:bodyPr>
          <a:lstStyle/>
          <a:p>
            <a:pPr defTabSz="914400">
              <a:spcBef>
                <a:spcPts val="0"/>
              </a:spcBef>
              <a:buClrTx/>
            </a:pPr>
            <a:r>
              <a:rPr lang="en-US" dirty="0"/>
              <a:t>The most important factor is choosing something you will love doing for a </a:t>
            </a:r>
            <a:br>
              <a:rPr lang="en-US" dirty="0"/>
            </a:br>
            <a:r>
              <a:rPr lang="en-US" dirty="0"/>
              <a:t>long time</a:t>
            </a:r>
          </a:p>
          <a:p>
            <a:pPr lvl="1" defTabSz="914400">
              <a:spcBef>
                <a:spcPts val="1200"/>
              </a:spcBef>
              <a:buClrTx/>
            </a:pPr>
            <a:r>
              <a:rPr lang="en-US" dirty="0"/>
              <a:t>You will be better off as a pediatrician for 30 years than spending an extra 3 years training to do critical care and then burning out in 10</a:t>
            </a:r>
          </a:p>
          <a:p>
            <a:pPr defTabSz="914400">
              <a:spcBef>
                <a:spcPts val="1200"/>
              </a:spcBef>
              <a:buClrTx/>
            </a:pPr>
            <a:r>
              <a:rPr lang="en-US" dirty="0"/>
              <a:t>But . . . if you love two specialties equally, choose the one that pays more and/or has a better lifestyle</a:t>
            </a:r>
          </a:p>
          <a:p>
            <a:pPr defTabSz="914400">
              <a:spcBef>
                <a:spcPts val="0"/>
              </a:spcBef>
              <a:buClrTx/>
            </a:pPr>
            <a:endParaRPr lang="en-US" sz="2400" dirty="0">
              <a:solidFill>
                <a:schemeClr val="bg1"/>
              </a:solidFill>
            </a:endParaRPr>
          </a:p>
          <a:p>
            <a:pPr defTabSz="914400">
              <a:spcBef>
                <a:spcPts val="0"/>
              </a:spcBef>
              <a:buClrTx/>
            </a:pPr>
            <a:endParaRPr lang="en-US" sz="2400" dirty="0"/>
          </a:p>
        </p:txBody>
      </p:sp>
      <p:sp>
        <p:nvSpPr>
          <p:cNvPr id="4" name="Title 1">
            <a:extLst>
              <a:ext uri="{FF2B5EF4-FFF2-40B4-BE49-F238E27FC236}">
                <a16:creationId xmlns:a16="http://schemas.microsoft.com/office/drawing/2014/main" id="{36472CF7-7EA1-692B-DB19-5955EB921057}"/>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Specialty Choice</a:t>
            </a:r>
          </a:p>
        </p:txBody>
      </p:sp>
    </p:spTree>
    <p:extLst>
      <p:ext uri="{BB962C8B-B14F-4D97-AF65-F5344CB8AC3E}">
        <p14:creationId xmlns:p14="http://schemas.microsoft.com/office/powerpoint/2010/main" val="1738949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0463" y="2351551"/>
            <a:ext cx="7178665" cy="3359484"/>
          </a:xfrm>
        </p:spPr>
        <p:txBody>
          <a:bodyPr>
            <a:noAutofit/>
          </a:bodyPr>
          <a:lstStyle/>
          <a:p>
            <a:pPr>
              <a:lnSpc>
                <a:spcPts val="8840"/>
              </a:lnSpc>
            </a:pPr>
            <a:r>
              <a:rPr lang="en-US" sz="8000" dirty="0"/>
              <a:t>Student Loan Management</a:t>
            </a:r>
          </a:p>
        </p:txBody>
      </p:sp>
      <p:pic>
        <p:nvPicPr>
          <p:cNvPr id="4" name="Picture 3">
            <a:extLst>
              <a:ext uri="{FF2B5EF4-FFF2-40B4-BE49-F238E27FC236}">
                <a16:creationId xmlns:a16="http://schemas.microsoft.com/office/drawing/2014/main" id="{FE40D187-CC00-F996-BE65-F7661FF926D7}"/>
              </a:ext>
            </a:extLst>
          </p:cNvPr>
          <p:cNvPicPr>
            <a:picLocks noChangeAspect="1"/>
          </p:cNvPicPr>
          <p:nvPr/>
        </p:nvPicPr>
        <p:blipFill rotWithShape="1">
          <a:blip r:embed="rId2"/>
          <a:srcRect l="48091" r="8079"/>
          <a:stretch/>
        </p:blipFill>
        <p:spPr>
          <a:xfrm>
            <a:off x="7688179" y="0"/>
            <a:ext cx="4503821" cy="6858000"/>
          </a:xfrm>
          <a:prstGeom prst="rect">
            <a:avLst/>
          </a:prstGeom>
        </p:spPr>
      </p:pic>
    </p:spTree>
    <p:extLst>
      <p:ext uri="{BB962C8B-B14F-4D97-AF65-F5344CB8AC3E}">
        <p14:creationId xmlns:p14="http://schemas.microsoft.com/office/powerpoint/2010/main" val="408066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Federal Programs</a:t>
            </a:r>
          </a:p>
        </p:txBody>
      </p:sp>
      <p:sp>
        <p:nvSpPr>
          <p:cNvPr id="3" name="Content Placeholder 2">
            <a:extLst>
              <a:ext uri="{FF2B5EF4-FFF2-40B4-BE49-F238E27FC236}">
                <a16:creationId xmlns:a16="http://schemas.microsoft.com/office/drawing/2014/main" id="{A32894A7-92FF-FDE6-230B-A914934A58E8}"/>
              </a:ext>
            </a:extLst>
          </p:cNvPr>
          <p:cNvSpPr>
            <a:spLocks noGrp="1"/>
          </p:cNvSpPr>
          <p:nvPr>
            <p:ph idx="1"/>
          </p:nvPr>
        </p:nvSpPr>
        <p:spPr/>
        <p:txBody>
          <a:bodyPr/>
          <a:lstStyle/>
          <a:p>
            <a:r>
              <a:rPr lang="en-US" dirty="0"/>
              <a:t>ICR</a:t>
            </a:r>
          </a:p>
          <a:p>
            <a:r>
              <a:rPr lang="en-US" dirty="0"/>
              <a:t>IBR</a:t>
            </a:r>
          </a:p>
          <a:p>
            <a:r>
              <a:rPr lang="en-US" dirty="0"/>
              <a:t>PAYE</a:t>
            </a:r>
          </a:p>
          <a:p>
            <a:r>
              <a:rPr lang="en-US" dirty="0"/>
              <a:t>REPAYE</a:t>
            </a:r>
          </a:p>
          <a:p>
            <a:r>
              <a:rPr lang="en-US" dirty="0"/>
              <a:t>PSLF</a:t>
            </a:r>
          </a:p>
          <a:p>
            <a:r>
              <a:rPr lang="en-US" dirty="0"/>
              <a:t>If you have federal loans, you need to become or hire an expert in these programs</a:t>
            </a:r>
          </a:p>
          <a:p>
            <a:endParaRPr lang="en-US" dirty="0"/>
          </a:p>
          <a:p>
            <a:endParaRPr lang="en-US" dirty="0"/>
          </a:p>
        </p:txBody>
      </p:sp>
      <p:sp>
        <p:nvSpPr>
          <p:cNvPr id="5" name="Title 1">
            <a:extLst>
              <a:ext uri="{FF2B5EF4-FFF2-40B4-BE49-F238E27FC236}">
                <a16:creationId xmlns:a16="http://schemas.microsoft.com/office/drawing/2014/main" id="{1444E306-063D-08CD-C007-EFF8F6216A6F}"/>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562170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30FD94F-B9B4-D072-EF8C-C2EC5F9265BC}"/>
              </a:ext>
            </a:extLst>
          </p:cNvPr>
          <p:cNvSpPr>
            <a:spLocks noGrp="1"/>
          </p:cNvSpPr>
          <p:nvPr>
            <p:ph type="title"/>
          </p:nvPr>
        </p:nvSpPr>
        <p:spPr>
          <a:xfrm>
            <a:off x="469231" y="785984"/>
            <a:ext cx="11229125" cy="1325563"/>
          </a:xfrm>
        </p:spPr>
        <p:txBody>
          <a:bodyPr>
            <a:normAutofit/>
          </a:bodyPr>
          <a:lstStyle/>
          <a:p>
            <a:r>
              <a:rPr lang="en-US" dirty="0"/>
              <a:t>The Income Based Repayment Programs</a:t>
            </a:r>
          </a:p>
        </p:txBody>
      </p:sp>
      <p:sp>
        <p:nvSpPr>
          <p:cNvPr id="8" name="Title 1">
            <a:extLst>
              <a:ext uri="{FF2B5EF4-FFF2-40B4-BE49-F238E27FC236}">
                <a16:creationId xmlns:a16="http://schemas.microsoft.com/office/drawing/2014/main" id="{BCB4AC90-5E17-F03D-8F85-97B0CED91439}"/>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graphicFrame>
        <p:nvGraphicFramePr>
          <p:cNvPr id="2" name="Table 1">
            <a:extLst>
              <a:ext uri="{FF2B5EF4-FFF2-40B4-BE49-F238E27FC236}">
                <a16:creationId xmlns:a16="http://schemas.microsoft.com/office/drawing/2014/main" id="{3740C38B-2296-9552-3BF1-4DD23EDBAB16}"/>
              </a:ext>
            </a:extLst>
          </p:cNvPr>
          <p:cNvGraphicFramePr>
            <a:graphicFrameLocks noGrp="1"/>
          </p:cNvGraphicFramePr>
          <p:nvPr>
            <p:extLst>
              <p:ext uri="{D42A27DB-BD31-4B8C-83A1-F6EECF244321}">
                <p14:modId xmlns:p14="http://schemas.microsoft.com/office/powerpoint/2010/main" val="4255707436"/>
              </p:ext>
            </p:extLst>
          </p:nvPr>
        </p:nvGraphicFramePr>
        <p:xfrm>
          <a:off x="952496" y="2205656"/>
          <a:ext cx="10287008" cy="3594604"/>
        </p:xfrm>
        <a:graphic>
          <a:graphicData uri="http://schemas.openxmlformats.org/drawingml/2006/table">
            <a:tbl>
              <a:tblPr/>
              <a:tblGrid>
                <a:gridCol w="1084812">
                  <a:extLst>
                    <a:ext uri="{9D8B030D-6E8A-4147-A177-3AD203B41FA5}">
                      <a16:colId xmlns:a16="http://schemas.microsoft.com/office/drawing/2014/main" val="20000"/>
                    </a:ext>
                  </a:extLst>
                </a:gridCol>
                <a:gridCol w="1084812">
                  <a:extLst>
                    <a:ext uri="{9D8B030D-6E8A-4147-A177-3AD203B41FA5}">
                      <a16:colId xmlns:a16="http://schemas.microsoft.com/office/drawing/2014/main" val="20001"/>
                    </a:ext>
                  </a:extLst>
                </a:gridCol>
                <a:gridCol w="1783081">
                  <a:extLst>
                    <a:ext uri="{9D8B030D-6E8A-4147-A177-3AD203B41FA5}">
                      <a16:colId xmlns:a16="http://schemas.microsoft.com/office/drawing/2014/main" val="20002"/>
                    </a:ext>
                  </a:extLst>
                </a:gridCol>
                <a:gridCol w="1628727">
                  <a:extLst>
                    <a:ext uri="{9D8B030D-6E8A-4147-A177-3AD203B41FA5}">
                      <a16:colId xmlns:a16="http://schemas.microsoft.com/office/drawing/2014/main" val="20003"/>
                    </a:ext>
                  </a:extLst>
                </a:gridCol>
                <a:gridCol w="1258645">
                  <a:extLst>
                    <a:ext uri="{9D8B030D-6E8A-4147-A177-3AD203B41FA5}">
                      <a16:colId xmlns:a16="http://schemas.microsoft.com/office/drawing/2014/main" val="20004"/>
                    </a:ext>
                  </a:extLst>
                </a:gridCol>
                <a:gridCol w="1065007">
                  <a:extLst>
                    <a:ext uri="{9D8B030D-6E8A-4147-A177-3AD203B41FA5}">
                      <a16:colId xmlns:a16="http://schemas.microsoft.com/office/drawing/2014/main" val="20005"/>
                    </a:ext>
                  </a:extLst>
                </a:gridCol>
                <a:gridCol w="1297112">
                  <a:extLst>
                    <a:ext uri="{9D8B030D-6E8A-4147-A177-3AD203B41FA5}">
                      <a16:colId xmlns:a16="http://schemas.microsoft.com/office/drawing/2014/main" val="20006"/>
                    </a:ext>
                  </a:extLst>
                </a:gridCol>
                <a:gridCol w="1084812">
                  <a:extLst>
                    <a:ext uri="{9D8B030D-6E8A-4147-A177-3AD203B41FA5}">
                      <a16:colId xmlns:a16="http://schemas.microsoft.com/office/drawing/2014/main" val="20007"/>
                    </a:ext>
                  </a:extLst>
                </a:gridCol>
              </a:tblGrid>
              <a:tr h="616934">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 People</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Poverty Line</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150% of Poverty Line</a:t>
                      </a:r>
                    </a:p>
                  </a:txBody>
                  <a:tcPr marL="12700" marR="12700" marT="12700" marB="0" anchor="b">
                    <a:lnL>
                      <a:noFill/>
                    </a:lnL>
                    <a:lnR>
                      <a:noFill/>
                    </a:lnR>
                    <a:lnT>
                      <a:noFill/>
                    </a:lnT>
                    <a:lnB>
                      <a:noFill/>
                    </a:lnB>
                    <a:noFill/>
                  </a:tcPr>
                </a:tc>
                <a:tc>
                  <a:txBody>
                    <a:bodyPr/>
                    <a:lstStyle/>
                    <a:p>
                      <a:pPr algn="ctr" fontAlgn="b"/>
                      <a:r>
                        <a:rPr lang="en-US" sz="2000" b="1" i="0" u="none" strike="noStrike" spc="-100" baseline="0"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Discretionary</a:t>
                      </a:r>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 Income</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ICR</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Old</a:t>
                      </a:r>
                      <a:b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IBR</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New IBR/</a:t>
                      </a:r>
                      <a:b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PAYE</a:t>
                      </a:r>
                    </a:p>
                  </a:txBody>
                  <a:tcPr marL="12700" marR="12700" marT="12700" marB="0" anchor="b">
                    <a:lnL>
                      <a:noFill/>
                    </a:lnL>
                    <a:lnR>
                      <a:noFill/>
                    </a:lnR>
                    <a:lnT>
                      <a:noFill/>
                    </a:lnT>
                    <a:lnB>
                      <a:noFill/>
                    </a:lnB>
                    <a:noFill/>
                  </a:tcPr>
                </a:tc>
                <a:tc>
                  <a:txBody>
                    <a:bodyPr/>
                    <a:lstStyle/>
                    <a:p>
                      <a:pPr algn="ctr" fontAlgn="b"/>
                      <a:r>
                        <a:rPr lang="en-US" sz="2000" b="1"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REPAYE</a:t>
                      </a:r>
                    </a:p>
                  </a:txBody>
                  <a:tcPr marL="12700" marR="12700" marT="12700" marB="0" anchor="b">
                    <a:lnL>
                      <a:noFill/>
                    </a:lnL>
                    <a:lnR>
                      <a:noFill/>
                    </a:lnR>
                    <a:lnT>
                      <a:noFill/>
                    </a:lnT>
                    <a:lnB>
                      <a:noFill/>
                    </a:lnB>
                    <a:noFill/>
                  </a:tcPr>
                </a:tc>
                <a:extLst>
                  <a:ext uri="{0D108BD9-81ED-4DB2-BD59-A6C34878D82A}">
                    <a16:rowId xmlns:a16="http://schemas.microsoft.com/office/drawing/2014/main" val="10000"/>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$14,580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$21,870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$28,130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$590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$352</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$234</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$234</a:t>
                      </a:r>
                    </a:p>
                  </a:txBody>
                  <a:tcPr marL="12700" marR="12700" marT="12700" marB="0" anchor="b">
                    <a:lnL>
                      <a:noFill/>
                    </a:lnL>
                    <a:lnR>
                      <a:noFill/>
                    </a:lnR>
                    <a:lnT>
                      <a:noFill/>
                    </a:lnT>
                    <a:lnB>
                      <a:noFill/>
                    </a:lnB>
                  </a:tcPr>
                </a:tc>
                <a:extLst>
                  <a:ext uri="{0D108BD9-81ED-4DB2-BD59-A6C34878D82A}">
                    <a16:rowId xmlns:a16="http://schemas.microsoft.com/office/drawing/2014/main" val="10001"/>
                  </a:ext>
                </a:extLst>
              </a:tr>
              <a:tr h="371538">
                <a:tc>
                  <a:txBody>
                    <a:bodyPr/>
                    <a:lstStyle/>
                    <a:p>
                      <a:pPr algn="ctr" fontAlgn="b"/>
                      <a:r>
                        <a:rPr lang="en-US" sz="1800" b="0" i="0" u="none" strike="noStrike">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$19,720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$29,580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$20,420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$505</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$255</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$170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$170</a:t>
                      </a:r>
                    </a:p>
                  </a:txBody>
                  <a:tcPr marL="12700" marR="12700" marT="12700" marB="0" anchor="b">
                    <a:lnL>
                      <a:noFill/>
                    </a:lnL>
                    <a:lnR>
                      <a:noFill/>
                    </a:lnR>
                    <a:lnT>
                      <a:noFill/>
                    </a:lnT>
                    <a:lnB>
                      <a:noFill/>
                    </a:lnB>
                  </a:tcPr>
                </a:tc>
                <a:extLst>
                  <a:ext uri="{0D108BD9-81ED-4DB2-BD59-A6C34878D82A}">
                    <a16:rowId xmlns:a16="http://schemas.microsoft.com/office/drawing/2014/main" val="10002"/>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$24,860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$37,290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$12,710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$419</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$159</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$106</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$106</a:t>
                      </a:r>
                    </a:p>
                  </a:txBody>
                  <a:tcPr marL="12700" marR="12700" marT="12700" marB="0" anchor="b">
                    <a:lnL>
                      <a:noFill/>
                    </a:lnL>
                    <a:lnR>
                      <a:noFill/>
                    </a:lnR>
                    <a:lnT>
                      <a:noFill/>
                    </a:lnT>
                    <a:lnB>
                      <a:noFill/>
                    </a:lnB>
                  </a:tcPr>
                </a:tc>
                <a:extLst>
                  <a:ext uri="{0D108BD9-81ED-4DB2-BD59-A6C34878D82A}">
                    <a16:rowId xmlns:a16="http://schemas.microsoft.com/office/drawing/2014/main" val="10003"/>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$30,000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$45,000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$5,000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$333</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$63</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$42</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$42</a:t>
                      </a:r>
                    </a:p>
                  </a:txBody>
                  <a:tcPr marL="12700" marR="12700" marT="12700" marB="0" anchor="b">
                    <a:lnL>
                      <a:noFill/>
                    </a:lnL>
                    <a:lnR>
                      <a:noFill/>
                    </a:lnR>
                    <a:lnT>
                      <a:noFill/>
                    </a:lnT>
                    <a:lnB>
                      <a:noFill/>
                    </a:lnB>
                  </a:tcPr>
                </a:tc>
                <a:extLst>
                  <a:ext uri="{0D108BD9-81ED-4DB2-BD59-A6C34878D82A}">
                    <a16:rowId xmlns:a16="http://schemas.microsoft.com/office/drawing/2014/main" val="10004"/>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$35,140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$52,710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$248</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extLst>
                  <a:ext uri="{0D108BD9-81ED-4DB2-BD59-A6C34878D82A}">
                    <a16:rowId xmlns:a16="http://schemas.microsoft.com/office/drawing/2014/main" val="10005"/>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6</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$40,280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$60,420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$162</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extLst>
                  <a:ext uri="{0D108BD9-81ED-4DB2-BD59-A6C34878D82A}">
                    <a16:rowId xmlns:a16="http://schemas.microsoft.com/office/drawing/2014/main" val="10006"/>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7</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$45,420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$68,130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$76</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extLst>
                  <a:ext uri="{0D108BD9-81ED-4DB2-BD59-A6C34878D82A}">
                    <a16:rowId xmlns:a16="http://schemas.microsoft.com/office/drawing/2014/main" val="10007"/>
                  </a:ext>
                </a:extLst>
              </a:tr>
              <a:tr h="371538">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8</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$50,560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$75,840</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tc>
                  <a:txBody>
                    <a:bodyPr/>
                    <a:lstStyle/>
                    <a:p>
                      <a:pPr algn="ctr" fontAlgn="b"/>
                      <a:r>
                        <a:rPr lang="en-US" sz="1800" b="0" i="0" u="none" strike="noStrike" dirty="0">
                          <a:solidFill>
                            <a:schemeClr val="bg1">
                              <a:lumMod val="10000"/>
                            </a:schemeClr>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12700" marR="12700" marT="12700" marB="0" anchor="b">
                    <a:lnL>
                      <a:noFill/>
                    </a:lnL>
                    <a:lnR>
                      <a:noFill/>
                    </a:lnR>
                    <a:lnT>
                      <a:noFill/>
                    </a:lnT>
                    <a:lnB>
                      <a:noFill/>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613080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Income Driven Repayment Programs</a:t>
            </a:r>
          </a:p>
        </p:txBody>
      </p:sp>
      <p:sp>
        <p:nvSpPr>
          <p:cNvPr id="5" name="Title 1">
            <a:extLst>
              <a:ext uri="{FF2B5EF4-FFF2-40B4-BE49-F238E27FC236}">
                <a16:creationId xmlns:a16="http://schemas.microsoft.com/office/drawing/2014/main" id="{8D996141-0AEC-9DEC-EA88-ADFB5F541B05}"/>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
        <p:nvSpPr>
          <p:cNvPr id="6" name="Content Placeholder 2">
            <a:extLst>
              <a:ext uri="{FF2B5EF4-FFF2-40B4-BE49-F238E27FC236}">
                <a16:creationId xmlns:a16="http://schemas.microsoft.com/office/drawing/2014/main" id="{2CE6220F-A29E-FE90-2360-91EDC528D088}"/>
              </a:ext>
            </a:extLst>
          </p:cNvPr>
          <p:cNvSpPr>
            <a:spLocks noGrp="1"/>
          </p:cNvSpPr>
          <p:nvPr>
            <p:ph idx="1"/>
          </p:nvPr>
        </p:nvSpPr>
        <p:spPr>
          <a:xfrm>
            <a:off x="467139" y="2395331"/>
            <a:ext cx="11231218" cy="3781632"/>
          </a:xfrm>
        </p:spPr>
        <p:txBody>
          <a:bodyPr/>
          <a:lstStyle/>
          <a:p>
            <a:r>
              <a:rPr lang="en-US" dirty="0"/>
              <a:t>Payments have nothing to do with interest rate </a:t>
            </a:r>
          </a:p>
          <a:p>
            <a:r>
              <a:rPr lang="en-US" dirty="0"/>
              <a:t>Payments have almost nothing to do with debt burden</a:t>
            </a:r>
          </a:p>
          <a:p>
            <a:r>
              <a:rPr lang="en-US" dirty="0"/>
              <a:t>They are based solely on income and number of people in your family</a:t>
            </a:r>
          </a:p>
          <a:p>
            <a:endParaRPr lang="en-US" dirty="0"/>
          </a:p>
        </p:txBody>
      </p:sp>
    </p:spTree>
    <p:extLst>
      <p:ext uri="{BB962C8B-B14F-4D97-AF65-F5344CB8AC3E}">
        <p14:creationId xmlns:p14="http://schemas.microsoft.com/office/powerpoint/2010/main" val="2131378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ICR</a:t>
            </a:r>
          </a:p>
        </p:txBody>
      </p:sp>
      <p:sp>
        <p:nvSpPr>
          <p:cNvPr id="3" name="Content Placeholder 2">
            <a:extLst>
              <a:ext uri="{FF2B5EF4-FFF2-40B4-BE49-F238E27FC236}">
                <a16:creationId xmlns:a16="http://schemas.microsoft.com/office/drawing/2014/main" id="{D0CC0906-FD5A-678A-1178-8DCC8FC870CA}"/>
              </a:ext>
            </a:extLst>
          </p:cNvPr>
          <p:cNvSpPr>
            <a:spLocks noGrp="1"/>
          </p:cNvSpPr>
          <p:nvPr>
            <p:ph idx="1"/>
          </p:nvPr>
        </p:nvSpPr>
        <p:spPr/>
        <p:txBody>
          <a:bodyPr/>
          <a:lstStyle/>
          <a:p>
            <a:r>
              <a:rPr lang="en-US" dirty="0"/>
              <a:t>Income Contingent Repayment</a:t>
            </a:r>
          </a:p>
          <a:p>
            <a:r>
              <a:rPr lang="en-US" dirty="0"/>
              <a:t>Started in 1994</a:t>
            </a:r>
          </a:p>
          <a:p>
            <a:r>
              <a:rPr lang="en-US" dirty="0"/>
              <a:t>Payments = The lesser of 20% of discretionary income or a fixed 12-Year payment</a:t>
            </a:r>
          </a:p>
          <a:p>
            <a:r>
              <a:rPr lang="en-US" dirty="0"/>
              <a:t>Taxable forgiveness after 25 years of payments</a:t>
            </a:r>
          </a:p>
          <a:p>
            <a:r>
              <a:rPr lang="en-US" dirty="0"/>
              <a:t>Payments count towards PSLF</a:t>
            </a:r>
          </a:p>
          <a:p>
            <a:r>
              <a:rPr lang="en-US" dirty="0"/>
              <a:t>Very few still in this program because IBR is almost always better</a:t>
            </a:r>
          </a:p>
          <a:p>
            <a:r>
              <a:rPr lang="en-US" dirty="0"/>
              <a:t>Covers direct Parent PLUS loans once consolidated </a:t>
            </a:r>
          </a:p>
          <a:p>
            <a:endParaRPr lang="en-US" dirty="0"/>
          </a:p>
          <a:p>
            <a:endParaRPr lang="en-US" dirty="0"/>
          </a:p>
        </p:txBody>
      </p:sp>
      <p:sp>
        <p:nvSpPr>
          <p:cNvPr id="5" name="Title 1">
            <a:extLst>
              <a:ext uri="{FF2B5EF4-FFF2-40B4-BE49-F238E27FC236}">
                <a16:creationId xmlns:a16="http://schemas.microsoft.com/office/drawing/2014/main" id="{ABDBBD39-17C3-A744-9930-93B5F0065ABC}"/>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637284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5426242" y="1467853"/>
            <a:ext cx="6765758" cy="4709110"/>
          </a:xfrm>
        </p:spPr>
        <p:txBody>
          <a:bodyPr>
            <a:noAutofit/>
          </a:bodyPr>
          <a:lstStyle/>
          <a:p>
            <a:pPr marL="457200" indent="-457200">
              <a:buFont typeface="+mj-lt"/>
              <a:buAutoNum type="arabicPeriod"/>
            </a:pPr>
            <a:r>
              <a:rPr lang="en-US" b="1" dirty="0">
                <a:solidFill>
                  <a:srgbClr val="2F78BD"/>
                </a:solidFill>
              </a:rPr>
              <a:t>Financial literacy</a:t>
            </a:r>
          </a:p>
          <a:p>
            <a:pPr marL="457200" indent="-457200">
              <a:buFont typeface="+mj-lt"/>
              <a:buAutoNum type="arabicPeriod"/>
            </a:pPr>
            <a:r>
              <a:rPr lang="en-US" b="1" dirty="0">
                <a:solidFill>
                  <a:srgbClr val="2F78BD"/>
                </a:solidFill>
              </a:rPr>
              <a:t>Living frugally</a:t>
            </a:r>
          </a:p>
          <a:p>
            <a:pPr marL="457200" indent="-457200">
              <a:buFont typeface="+mj-lt"/>
              <a:buAutoNum type="arabicPeriod"/>
            </a:pPr>
            <a:r>
              <a:rPr lang="en-US" b="1" dirty="0">
                <a:solidFill>
                  <a:srgbClr val="2F78BD"/>
                </a:solidFill>
              </a:rPr>
              <a:t>School/residency choice</a:t>
            </a:r>
          </a:p>
          <a:p>
            <a:pPr marL="457200" indent="-457200">
              <a:buFont typeface="+mj-lt"/>
              <a:buAutoNum type="arabicPeriod"/>
            </a:pPr>
            <a:r>
              <a:rPr lang="en-US" b="1" dirty="0">
                <a:solidFill>
                  <a:srgbClr val="2F78BD"/>
                </a:solidFill>
              </a:rPr>
              <a:t>Specialty choice</a:t>
            </a:r>
          </a:p>
          <a:p>
            <a:pPr marL="457200" indent="-457200">
              <a:buFont typeface="+mj-lt"/>
              <a:buAutoNum type="arabicPeriod"/>
            </a:pPr>
            <a:r>
              <a:rPr lang="en-US" b="1" dirty="0">
                <a:solidFill>
                  <a:srgbClr val="2F78BD"/>
                </a:solidFill>
              </a:rPr>
              <a:t>Student loan management</a:t>
            </a:r>
          </a:p>
          <a:p>
            <a:pPr marL="457200" indent="-457200">
              <a:buFont typeface="+mj-lt"/>
              <a:buAutoNum type="arabicPeriod"/>
            </a:pPr>
            <a:r>
              <a:rPr lang="en-US" b="1" dirty="0">
                <a:solidFill>
                  <a:srgbClr val="2F78BD"/>
                </a:solidFill>
              </a:rPr>
              <a:t>Owning vs renting during residency</a:t>
            </a:r>
          </a:p>
          <a:p>
            <a:pPr marL="457200" indent="-457200">
              <a:buFont typeface="+mj-lt"/>
              <a:buAutoNum type="arabicPeriod"/>
            </a:pPr>
            <a:r>
              <a:rPr lang="en-US" b="1" dirty="0">
                <a:solidFill>
                  <a:srgbClr val="2F78BD"/>
                </a:solidFill>
              </a:rPr>
              <a:t>Financial steps as you leave medical school</a:t>
            </a:r>
          </a:p>
          <a:p>
            <a:pPr marL="0" indent="0">
              <a:buNone/>
            </a:pPr>
            <a:endParaRPr lang="en-US" dirty="0"/>
          </a:p>
        </p:txBody>
      </p:sp>
      <p:sp>
        <p:nvSpPr>
          <p:cNvPr id="2" name="Title 1"/>
          <p:cNvSpPr>
            <a:spLocks noGrp="1"/>
          </p:cNvSpPr>
          <p:nvPr>
            <p:ph type="title"/>
          </p:nvPr>
        </p:nvSpPr>
        <p:spPr/>
        <p:txBody>
          <a:bodyPr/>
          <a:lstStyle/>
          <a:p>
            <a:pPr>
              <a:lnSpc>
                <a:spcPts val="7240"/>
              </a:lnSpc>
            </a:pPr>
            <a:r>
              <a:rPr lang="en-US" dirty="0"/>
              <a:t>What We’ll Cover Today</a:t>
            </a:r>
          </a:p>
        </p:txBody>
      </p:sp>
    </p:spTree>
    <p:extLst>
      <p:ext uri="{BB962C8B-B14F-4D97-AF65-F5344CB8AC3E}">
        <p14:creationId xmlns:p14="http://schemas.microsoft.com/office/powerpoint/2010/main" val="22809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IBR</a:t>
            </a:r>
          </a:p>
        </p:txBody>
      </p:sp>
      <p:sp>
        <p:nvSpPr>
          <p:cNvPr id="3" name="Title 1">
            <a:extLst>
              <a:ext uri="{FF2B5EF4-FFF2-40B4-BE49-F238E27FC236}">
                <a16:creationId xmlns:a16="http://schemas.microsoft.com/office/drawing/2014/main" id="{7480ECB1-543E-71A5-357D-26082D277661}"/>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
        <p:nvSpPr>
          <p:cNvPr id="8" name="Content Placeholder 4">
            <a:extLst>
              <a:ext uri="{FF2B5EF4-FFF2-40B4-BE49-F238E27FC236}">
                <a16:creationId xmlns:a16="http://schemas.microsoft.com/office/drawing/2014/main" id="{2AE048FC-DA3D-0E14-409A-961823BD990C}"/>
              </a:ext>
            </a:extLst>
          </p:cNvPr>
          <p:cNvSpPr>
            <a:spLocks noGrp="1"/>
          </p:cNvSpPr>
          <p:nvPr>
            <p:ph idx="1"/>
          </p:nvPr>
        </p:nvSpPr>
        <p:spPr>
          <a:xfrm>
            <a:off x="467139" y="2395331"/>
            <a:ext cx="11231218" cy="3781632"/>
          </a:xfrm>
        </p:spPr>
        <p:txBody>
          <a:bodyPr>
            <a:normAutofit/>
          </a:bodyPr>
          <a:lstStyle/>
          <a:p>
            <a:r>
              <a:rPr lang="en-US" dirty="0"/>
              <a:t>Income Based Repayment</a:t>
            </a:r>
          </a:p>
          <a:p>
            <a:r>
              <a:rPr lang="en-US" dirty="0"/>
              <a:t>The New, Better ICR (lower payments, more hardship features)</a:t>
            </a:r>
          </a:p>
          <a:p>
            <a:r>
              <a:rPr lang="en-US" dirty="0"/>
              <a:t>Only income-based plan allowed if you have FFEL loans instead of Direct Loans</a:t>
            </a:r>
          </a:p>
          <a:p>
            <a:r>
              <a:rPr lang="en-US" dirty="0"/>
              <a:t>Payments are 15% of discretionary income (if you borrowed before 1 July 2014) or 10% (if you borrowed after)</a:t>
            </a:r>
          </a:p>
          <a:p>
            <a:r>
              <a:rPr lang="en-US" dirty="0"/>
              <a:t>Taxable forgiveness after 25 years of payments if you borrowed prior to </a:t>
            </a:r>
            <a:br>
              <a:rPr lang="en-US" dirty="0"/>
            </a:br>
            <a:r>
              <a:rPr lang="en-US" dirty="0"/>
              <a:t>1 July 2014 or 20 years if you borrowed after</a:t>
            </a:r>
          </a:p>
          <a:p>
            <a:r>
              <a:rPr lang="en-US" dirty="0"/>
              <a:t>Payments count toward PSLF</a:t>
            </a:r>
          </a:p>
          <a:p>
            <a:endParaRPr lang="en-US" dirty="0"/>
          </a:p>
          <a:p>
            <a:endParaRPr lang="en-US" dirty="0"/>
          </a:p>
        </p:txBody>
      </p:sp>
    </p:spTree>
    <p:extLst>
      <p:ext uri="{BB962C8B-B14F-4D97-AF65-F5344CB8AC3E}">
        <p14:creationId xmlns:p14="http://schemas.microsoft.com/office/powerpoint/2010/main" val="2048242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PAYE</a:t>
            </a:r>
          </a:p>
        </p:txBody>
      </p:sp>
      <p:sp>
        <p:nvSpPr>
          <p:cNvPr id="5" name="Content Placeholder 4">
            <a:extLst>
              <a:ext uri="{FF2B5EF4-FFF2-40B4-BE49-F238E27FC236}">
                <a16:creationId xmlns:a16="http://schemas.microsoft.com/office/drawing/2014/main" id="{21AA6387-F7D3-A5B1-33A9-1275FEEFB591}"/>
              </a:ext>
            </a:extLst>
          </p:cNvPr>
          <p:cNvSpPr>
            <a:spLocks noGrp="1"/>
          </p:cNvSpPr>
          <p:nvPr>
            <p:ph idx="1"/>
          </p:nvPr>
        </p:nvSpPr>
        <p:spPr/>
        <p:txBody>
          <a:bodyPr>
            <a:normAutofit/>
          </a:bodyPr>
          <a:lstStyle/>
          <a:p>
            <a:r>
              <a:rPr lang="en-US" dirty="0"/>
              <a:t>Pay As You Earn</a:t>
            </a:r>
          </a:p>
          <a:p>
            <a:r>
              <a:rPr lang="en-US" dirty="0"/>
              <a:t>The New, Better IBR </a:t>
            </a:r>
          </a:p>
          <a:p>
            <a:r>
              <a:rPr lang="en-US" dirty="0"/>
              <a:t>Not eligible if loans from pre-2007 or if no loans after 2011 – must use IBR instead</a:t>
            </a:r>
          </a:p>
          <a:p>
            <a:r>
              <a:rPr lang="en-US" dirty="0"/>
              <a:t>Payments = 10% of discretionary income with a maximum of regular payment on a 10-year plan</a:t>
            </a:r>
          </a:p>
          <a:p>
            <a:r>
              <a:rPr lang="en-US" dirty="0"/>
              <a:t>Taxable forgiveness after 20 years of payments</a:t>
            </a:r>
          </a:p>
          <a:p>
            <a:r>
              <a:rPr lang="en-US" dirty="0"/>
              <a:t>Payments count toward PSLF</a:t>
            </a:r>
          </a:p>
          <a:p>
            <a:endParaRPr lang="en-US" dirty="0"/>
          </a:p>
          <a:p>
            <a:endParaRPr lang="en-US" dirty="0"/>
          </a:p>
        </p:txBody>
      </p:sp>
      <p:sp>
        <p:nvSpPr>
          <p:cNvPr id="3" name="Title 1">
            <a:extLst>
              <a:ext uri="{FF2B5EF4-FFF2-40B4-BE49-F238E27FC236}">
                <a16:creationId xmlns:a16="http://schemas.microsoft.com/office/drawing/2014/main" id="{DB7F8775-A334-D827-00DA-84D678F28302}"/>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652214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REPAYE</a:t>
            </a:r>
          </a:p>
        </p:txBody>
      </p:sp>
      <p:sp>
        <p:nvSpPr>
          <p:cNvPr id="5" name="Content Placeholder 4">
            <a:extLst>
              <a:ext uri="{FF2B5EF4-FFF2-40B4-BE49-F238E27FC236}">
                <a16:creationId xmlns:a16="http://schemas.microsoft.com/office/drawing/2014/main" id="{998DA167-905A-D33F-457F-2127AAD68439}"/>
              </a:ext>
            </a:extLst>
          </p:cNvPr>
          <p:cNvSpPr>
            <a:spLocks noGrp="1"/>
          </p:cNvSpPr>
          <p:nvPr>
            <p:ph idx="1"/>
          </p:nvPr>
        </p:nvSpPr>
        <p:spPr/>
        <p:txBody>
          <a:bodyPr/>
          <a:lstStyle/>
          <a:p>
            <a:r>
              <a:rPr lang="en-US" dirty="0"/>
              <a:t>Revised Pay As You Earn</a:t>
            </a:r>
          </a:p>
          <a:p>
            <a:r>
              <a:rPr lang="en-US" dirty="0"/>
              <a:t>The New, Better, and Worse PAYE</a:t>
            </a:r>
          </a:p>
          <a:p>
            <a:r>
              <a:rPr lang="en-US" dirty="0"/>
              <a:t>Payments = 10% of discretionary income WITHOUT a maximum </a:t>
            </a:r>
          </a:p>
          <a:p>
            <a:r>
              <a:rPr lang="en-US" dirty="0"/>
              <a:t>Taxable forgiveness after 25 years of payments (20 for undergrad loans)</a:t>
            </a:r>
          </a:p>
          <a:p>
            <a:r>
              <a:rPr lang="en-US" dirty="0"/>
              <a:t>Payments count toward PSLF</a:t>
            </a:r>
          </a:p>
          <a:p>
            <a:r>
              <a:rPr lang="en-US" dirty="0"/>
              <a:t>Subsidized interest during residency</a:t>
            </a:r>
          </a:p>
          <a:p>
            <a:r>
              <a:rPr lang="en-US" dirty="0"/>
              <a:t>Higher payments AFTER residency</a:t>
            </a:r>
          </a:p>
        </p:txBody>
      </p:sp>
      <p:sp>
        <p:nvSpPr>
          <p:cNvPr id="3" name="Title 1">
            <a:extLst>
              <a:ext uri="{FF2B5EF4-FFF2-40B4-BE49-F238E27FC236}">
                <a16:creationId xmlns:a16="http://schemas.microsoft.com/office/drawing/2014/main" id="{901E20B5-67BA-7EAD-61B9-8D1AFFD05994}"/>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1009155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REPAYE</a:t>
            </a:r>
          </a:p>
        </p:txBody>
      </p:sp>
      <p:sp>
        <p:nvSpPr>
          <p:cNvPr id="3" name="Content Placeholder 2">
            <a:extLst>
              <a:ext uri="{FF2B5EF4-FFF2-40B4-BE49-F238E27FC236}">
                <a16:creationId xmlns:a16="http://schemas.microsoft.com/office/drawing/2014/main" id="{7B8340C4-F36D-3DB8-39D8-521F361AAE39}"/>
              </a:ext>
            </a:extLst>
          </p:cNvPr>
          <p:cNvSpPr>
            <a:spLocks noGrp="1"/>
          </p:cNvSpPr>
          <p:nvPr>
            <p:ph idx="1"/>
          </p:nvPr>
        </p:nvSpPr>
        <p:spPr/>
        <p:txBody>
          <a:bodyPr/>
          <a:lstStyle/>
          <a:p>
            <a:r>
              <a:rPr lang="en-US" dirty="0"/>
              <a:t>Imagine $200K in debt at 6% interest</a:t>
            </a:r>
          </a:p>
          <a:p>
            <a:r>
              <a:rPr lang="en-US" dirty="0"/>
              <a:t>$1000 interest per month</a:t>
            </a:r>
          </a:p>
          <a:p>
            <a:r>
              <a:rPr lang="en-US" dirty="0"/>
              <a:t>If required payment is $200</a:t>
            </a:r>
          </a:p>
          <a:p>
            <a:pPr lvl="1">
              <a:spcBef>
                <a:spcPts val="1200"/>
              </a:spcBef>
            </a:pPr>
            <a:r>
              <a:rPr lang="en-US" dirty="0"/>
              <a:t>$400 of interest added to loan</a:t>
            </a:r>
          </a:p>
          <a:p>
            <a:pPr lvl="1"/>
            <a:r>
              <a:rPr lang="en-US" dirty="0"/>
              <a:t>$400 is waived</a:t>
            </a:r>
          </a:p>
          <a:p>
            <a:endParaRPr lang="en-US" dirty="0"/>
          </a:p>
          <a:p>
            <a:endParaRPr lang="en-US" dirty="0"/>
          </a:p>
        </p:txBody>
      </p:sp>
      <p:sp>
        <p:nvSpPr>
          <p:cNvPr id="5" name="Title 1">
            <a:extLst>
              <a:ext uri="{FF2B5EF4-FFF2-40B4-BE49-F238E27FC236}">
                <a16:creationId xmlns:a16="http://schemas.microsoft.com/office/drawing/2014/main" id="{C09A5C5C-B1F1-09DC-6234-5A690D769162}"/>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533802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PSLF</a:t>
            </a:r>
          </a:p>
        </p:txBody>
      </p:sp>
      <p:sp>
        <p:nvSpPr>
          <p:cNvPr id="5" name="Content Placeholder 4">
            <a:extLst>
              <a:ext uri="{FF2B5EF4-FFF2-40B4-BE49-F238E27FC236}">
                <a16:creationId xmlns:a16="http://schemas.microsoft.com/office/drawing/2014/main" id="{45207A55-874C-AB59-7498-11F29459BAA1}"/>
              </a:ext>
            </a:extLst>
          </p:cNvPr>
          <p:cNvSpPr>
            <a:spLocks noGrp="1"/>
          </p:cNvSpPr>
          <p:nvPr>
            <p:ph idx="1"/>
          </p:nvPr>
        </p:nvSpPr>
        <p:spPr/>
        <p:txBody>
          <a:bodyPr/>
          <a:lstStyle/>
          <a:p>
            <a:r>
              <a:rPr lang="en-US" dirty="0"/>
              <a:t>Public Service Loan Forgiveness</a:t>
            </a:r>
          </a:p>
          <a:p>
            <a:r>
              <a:rPr lang="en-US" dirty="0"/>
              <a:t>ICR, IBR, PAYE, and REPAYE payments count</a:t>
            </a:r>
          </a:p>
          <a:p>
            <a:r>
              <a:rPr lang="en-US" dirty="0"/>
              <a:t>120 on-time payments while working full-time for a 501(c)(3)</a:t>
            </a:r>
          </a:p>
          <a:p>
            <a:r>
              <a:rPr lang="en-US" dirty="0"/>
              <a:t>Tax-free forgiveness</a:t>
            </a:r>
          </a:p>
          <a:p>
            <a:r>
              <a:rPr lang="en-US" dirty="0"/>
              <a:t>Most residencies and fellowships are 501(c)(3)s</a:t>
            </a:r>
          </a:p>
          <a:p>
            <a:r>
              <a:rPr lang="en-US" dirty="0"/>
              <a:t>Most academic positions are 501(c)(3)s</a:t>
            </a:r>
          </a:p>
          <a:p>
            <a:r>
              <a:rPr lang="en-US" dirty="0"/>
              <a:t>Many doctors working at non-profit hospitals are not employees of 501(c)(3)s</a:t>
            </a:r>
          </a:p>
          <a:p>
            <a:r>
              <a:rPr lang="en-US" dirty="0"/>
              <a:t>VA, military, CHCs, public health, etc.</a:t>
            </a:r>
          </a:p>
        </p:txBody>
      </p:sp>
      <p:sp>
        <p:nvSpPr>
          <p:cNvPr id="6" name="Title 1">
            <a:extLst>
              <a:ext uri="{FF2B5EF4-FFF2-40B4-BE49-F238E27FC236}">
                <a16:creationId xmlns:a16="http://schemas.microsoft.com/office/drawing/2014/main" id="{75B449F2-FF3A-57DD-CE8B-0497426A7DBD}"/>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1509159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PSLF</a:t>
            </a:r>
          </a:p>
        </p:txBody>
      </p:sp>
      <p:sp>
        <p:nvSpPr>
          <p:cNvPr id="5" name="Content Placeholder 4">
            <a:extLst>
              <a:ext uri="{FF2B5EF4-FFF2-40B4-BE49-F238E27FC236}">
                <a16:creationId xmlns:a16="http://schemas.microsoft.com/office/drawing/2014/main" id="{C7F82F75-520B-31A8-5FFE-FC320F14CD5C}"/>
              </a:ext>
            </a:extLst>
          </p:cNvPr>
          <p:cNvSpPr>
            <a:spLocks noGrp="1"/>
          </p:cNvSpPr>
          <p:nvPr>
            <p:ph idx="1"/>
          </p:nvPr>
        </p:nvSpPr>
        <p:spPr/>
        <p:txBody>
          <a:bodyPr/>
          <a:lstStyle/>
          <a:p>
            <a:r>
              <a:rPr lang="en-US" dirty="0"/>
              <a:t>Why PSLF Works</a:t>
            </a:r>
          </a:p>
          <a:p>
            <a:pPr lvl="1">
              <a:spcBef>
                <a:spcPts val="1200"/>
              </a:spcBef>
            </a:pPr>
            <a:r>
              <a:rPr lang="en-US" dirty="0"/>
              <a:t>Lower payments during training</a:t>
            </a:r>
          </a:p>
          <a:p>
            <a:pPr lvl="1"/>
            <a:r>
              <a:rPr lang="en-US" dirty="0"/>
              <a:t>Amount forgiven = difference between residency payments and regular payments</a:t>
            </a:r>
          </a:p>
          <a:p>
            <a:pPr lvl="1"/>
            <a:r>
              <a:rPr lang="en-US" dirty="0"/>
              <a:t>Amount forgiven equals about what you owed at med school graduation</a:t>
            </a:r>
          </a:p>
          <a:p>
            <a:pPr>
              <a:spcBef>
                <a:spcPts val="1200"/>
              </a:spcBef>
            </a:pPr>
            <a:r>
              <a:rPr lang="en-US" dirty="0"/>
              <a:t>PSLF usually best option if you qualify</a:t>
            </a:r>
          </a:p>
          <a:p>
            <a:pPr>
              <a:spcBef>
                <a:spcPts val="1200"/>
              </a:spcBef>
            </a:pPr>
            <a:r>
              <a:rPr lang="en-US" dirty="0"/>
              <a:t>PSLF Side Fund (to hedge against legislative and career risk)</a:t>
            </a:r>
          </a:p>
          <a:p>
            <a:pPr marL="0" indent="0">
              <a:buNone/>
            </a:pPr>
            <a:endParaRPr lang="en-US" dirty="0"/>
          </a:p>
        </p:txBody>
      </p:sp>
      <p:sp>
        <p:nvSpPr>
          <p:cNvPr id="6" name="Title 1">
            <a:extLst>
              <a:ext uri="{FF2B5EF4-FFF2-40B4-BE49-F238E27FC236}">
                <a16:creationId xmlns:a16="http://schemas.microsoft.com/office/drawing/2014/main" id="{4494AF75-CE30-E3E5-93DD-027B349D1330}"/>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2139133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Other Option</a:t>
            </a:r>
          </a:p>
        </p:txBody>
      </p:sp>
      <p:sp>
        <p:nvSpPr>
          <p:cNvPr id="5" name="Content Placeholder 4">
            <a:extLst>
              <a:ext uri="{FF2B5EF4-FFF2-40B4-BE49-F238E27FC236}">
                <a16:creationId xmlns:a16="http://schemas.microsoft.com/office/drawing/2014/main" id="{C48E3A9D-B220-0E5D-5542-4E49D0F923E9}"/>
              </a:ext>
            </a:extLst>
          </p:cNvPr>
          <p:cNvSpPr>
            <a:spLocks noGrp="1"/>
          </p:cNvSpPr>
          <p:nvPr>
            <p:ph idx="1"/>
          </p:nvPr>
        </p:nvSpPr>
        <p:spPr/>
        <p:txBody>
          <a:bodyPr/>
          <a:lstStyle/>
          <a:p>
            <a:r>
              <a:rPr lang="en-US" dirty="0"/>
              <a:t>Student Loan Refinancing</a:t>
            </a:r>
          </a:p>
          <a:p>
            <a:r>
              <a:rPr lang="en-US" dirty="0"/>
              <a:t>Typical rates for an attending with good financials</a:t>
            </a:r>
          </a:p>
          <a:p>
            <a:pPr lvl="1">
              <a:spcBef>
                <a:spcPts val="1200"/>
              </a:spcBef>
            </a:pPr>
            <a:r>
              <a:rPr lang="en-US" dirty="0"/>
              <a:t>Variable 5 year of 2%-4%</a:t>
            </a:r>
          </a:p>
          <a:p>
            <a:pPr lvl="1"/>
            <a:r>
              <a:rPr lang="en-US" dirty="0"/>
              <a:t>Fixed 5 year of 3.5%-5%</a:t>
            </a:r>
          </a:p>
          <a:p>
            <a:pPr lvl="1"/>
            <a:r>
              <a:rPr lang="en-US" dirty="0"/>
              <a:t>Variable 10 year of 3%-4.5%</a:t>
            </a:r>
          </a:p>
          <a:p>
            <a:pPr lvl="1"/>
            <a:r>
              <a:rPr lang="en-US" dirty="0"/>
              <a:t>Fixed 10 year of 4.5%-6%</a:t>
            </a:r>
          </a:p>
          <a:p>
            <a:r>
              <a:rPr lang="en-US" dirty="0"/>
              <a:t>You can typically get these once you have an attending contract in hand</a:t>
            </a:r>
          </a:p>
          <a:p>
            <a:endParaRPr lang="en-US" dirty="0"/>
          </a:p>
          <a:p>
            <a:endParaRPr lang="en-US" dirty="0"/>
          </a:p>
        </p:txBody>
      </p:sp>
      <p:sp>
        <p:nvSpPr>
          <p:cNvPr id="6" name="Title 1">
            <a:extLst>
              <a:ext uri="{FF2B5EF4-FFF2-40B4-BE49-F238E27FC236}">
                <a16:creationId xmlns:a16="http://schemas.microsoft.com/office/drawing/2014/main" id="{B8F6A02B-9132-0734-3200-CB8265A85DF3}"/>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1352214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Loan Refinancing</a:t>
            </a:r>
          </a:p>
        </p:txBody>
      </p:sp>
      <p:sp>
        <p:nvSpPr>
          <p:cNvPr id="3" name="Content Placeholder 2">
            <a:extLst>
              <a:ext uri="{FF2B5EF4-FFF2-40B4-BE49-F238E27FC236}">
                <a16:creationId xmlns:a16="http://schemas.microsoft.com/office/drawing/2014/main" id="{A9363273-3541-C515-F6B8-4BFD2DF8E737}"/>
              </a:ext>
            </a:extLst>
          </p:cNvPr>
          <p:cNvSpPr>
            <a:spLocks noGrp="1"/>
          </p:cNvSpPr>
          <p:nvPr>
            <p:ph idx="1"/>
          </p:nvPr>
        </p:nvSpPr>
        <p:spPr/>
        <p:txBody>
          <a:bodyPr/>
          <a:lstStyle/>
          <a:p>
            <a:r>
              <a:rPr lang="en-US" dirty="0"/>
              <a:t>You must qualify</a:t>
            </a:r>
          </a:p>
          <a:p>
            <a:pPr>
              <a:spcBef>
                <a:spcPts val="1200"/>
              </a:spcBef>
            </a:pPr>
            <a:r>
              <a:rPr lang="en-US" dirty="0"/>
              <a:t>All docs not offered the same rates</a:t>
            </a:r>
          </a:p>
          <a:p>
            <a:pPr>
              <a:spcBef>
                <a:spcPts val="1200"/>
              </a:spcBef>
            </a:pPr>
            <a:r>
              <a:rPr lang="en-US" dirty="0"/>
              <a:t>You may not be offered the same terms</a:t>
            </a:r>
          </a:p>
          <a:p>
            <a:pPr>
              <a:spcBef>
                <a:spcPts val="1200"/>
              </a:spcBef>
            </a:pPr>
            <a:r>
              <a:rPr lang="en-US" dirty="0"/>
              <a:t>Highly dependent on debt levels, income levels, and credit</a:t>
            </a:r>
          </a:p>
          <a:p>
            <a:endParaRPr lang="en-US" dirty="0"/>
          </a:p>
          <a:p>
            <a:endParaRPr lang="en-US" dirty="0"/>
          </a:p>
        </p:txBody>
      </p:sp>
      <p:sp>
        <p:nvSpPr>
          <p:cNvPr id="5" name="Title 1">
            <a:extLst>
              <a:ext uri="{FF2B5EF4-FFF2-40B4-BE49-F238E27FC236}">
                <a16:creationId xmlns:a16="http://schemas.microsoft.com/office/drawing/2014/main" id="{E7F03881-3E0F-11EB-9C64-66DDCFDC7E80}"/>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1998627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Loan Refinancing Companies</a:t>
            </a:r>
          </a:p>
        </p:txBody>
      </p:sp>
      <p:sp>
        <p:nvSpPr>
          <p:cNvPr id="3" name="Content Placeholder 2">
            <a:extLst>
              <a:ext uri="{FF2B5EF4-FFF2-40B4-BE49-F238E27FC236}">
                <a16:creationId xmlns:a16="http://schemas.microsoft.com/office/drawing/2014/main" id="{31EF1057-9450-7088-5BE7-78C25C07022F}"/>
              </a:ext>
            </a:extLst>
          </p:cNvPr>
          <p:cNvSpPr>
            <a:spLocks noGrp="1"/>
          </p:cNvSpPr>
          <p:nvPr>
            <p:ph idx="1"/>
          </p:nvPr>
        </p:nvSpPr>
        <p:spPr>
          <a:xfrm>
            <a:off x="619539" y="4672796"/>
            <a:ext cx="11231218" cy="985179"/>
          </a:xfrm>
        </p:spPr>
        <p:txBody>
          <a:bodyPr numCol="1"/>
          <a:lstStyle/>
          <a:p>
            <a:pPr marL="0" indent="0">
              <a:buNone/>
            </a:pPr>
            <a:r>
              <a:rPr lang="en-US" dirty="0"/>
              <a:t>WCI has negotiated lower rates and cashback with some refinancing lenders</a:t>
            </a:r>
          </a:p>
          <a:p>
            <a:pPr marL="0" indent="0">
              <a:buNone/>
            </a:pPr>
            <a:r>
              <a:rPr lang="en-US" dirty="0"/>
              <a:t>Discover your options at </a:t>
            </a:r>
            <a:r>
              <a:rPr lang="en-US" dirty="0">
                <a:solidFill>
                  <a:srgbClr val="002060"/>
                </a:solidFill>
              </a:rPr>
              <a:t>www.whitecoatinvestor.com/student-loan-refinancing/</a:t>
            </a:r>
          </a:p>
        </p:txBody>
      </p:sp>
      <p:sp>
        <p:nvSpPr>
          <p:cNvPr id="5" name="Title 1">
            <a:extLst>
              <a:ext uri="{FF2B5EF4-FFF2-40B4-BE49-F238E27FC236}">
                <a16:creationId xmlns:a16="http://schemas.microsoft.com/office/drawing/2014/main" id="{791BECDE-5BD6-A34C-ADE7-1369CC088A4B}"/>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
        <p:nvSpPr>
          <p:cNvPr id="4" name="Content Placeholder 2">
            <a:extLst>
              <a:ext uri="{FF2B5EF4-FFF2-40B4-BE49-F238E27FC236}">
                <a16:creationId xmlns:a16="http://schemas.microsoft.com/office/drawing/2014/main" id="{FD5E2CA5-BCC2-BA83-3B96-08E437A969CB}"/>
              </a:ext>
            </a:extLst>
          </p:cNvPr>
          <p:cNvSpPr txBox="1">
            <a:spLocks/>
          </p:cNvSpPr>
          <p:nvPr/>
        </p:nvSpPr>
        <p:spPr>
          <a:xfrm>
            <a:off x="619539" y="2547731"/>
            <a:ext cx="11231218" cy="1853396"/>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System Font Regular"/>
              <a:buChar char="-"/>
              <a:defRPr sz="20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8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System Font Regular"/>
              <a:buChar char="-"/>
              <a:defRPr sz="1800" b="0" i="0" kern="1200">
                <a:solidFill>
                  <a:schemeClr val="bg1">
                    <a:lumMod val="10000"/>
                  </a:schemeClr>
                </a:solidFill>
                <a:latin typeface="Arial" panose="020B0604020202020204" pitchFamily="34" charset="0"/>
                <a:ea typeface="Helvetica Neue"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Splash</a:t>
            </a:r>
          </a:p>
          <a:p>
            <a:r>
              <a:rPr lang="en-US" dirty="0"/>
              <a:t>Earnest</a:t>
            </a:r>
          </a:p>
          <a:p>
            <a:r>
              <a:rPr lang="en-US" dirty="0"/>
              <a:t>ELFI</a:t>
            </a:r>
          </a:p>
          <a:p>
            <a:r>
              <a:rPr lang="en-US" dirty="0"/>
              <a:t>Credible</a:t>
            </a:r>
          </a:p>
          <a:p>
            <a:r>
              <a:rPr lang="en-US" dirty="0"/>
              <a:t>Laurel Road</a:t>
            </a:r>
          </a:p>
          <a:p>
            <a:r>
              <a:rPr lang="en-US" dirty="0"/>
              <a:t>SoFi</a:t>
            </a:r>
          </a:p>
          <a:p>
            <a:r>
              <a:rPr lang="en-US" dirty="0"/>
              <a:t>10+ more</a:t>
            </a:r>
          </a:p>
        </p:txBody>
      </p:sp>
    </p:spTree>
    <p:extLst>
      <p:ext uri="{BB962C8B-B14F-4D97-AF65-F5344CB8AC3E}">
        <p14:creationId xmlns:p14="http://schemas.microsoft.com/office/powerpoint/2010/main" val="950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Refinancing in Residency</a:t>
            </a:r>
          </a:p>
        </p:txBody>
      </p:sp>
      <p:sp>
        <p:nvSpPr>
          <p:cNvPr id="3" name="Content Placeholder 2">
            <a:extLst>
              <a:ext uri="{FF2B5EF4-FFF2-40B4-BE49-F238E27FC236}">
                <a16:creationId xmlns:a16="http://schemas.microsoft.com/office/drawing/2014/main" id="{8862582C-70CA-8A66-1A01-78CC685CF496}"/>
              </a:ext>
            </a:extLst>
          </p:cNvPr>
          <p:cNvSpPr>
            <a:spLocks noGrp="1"/>
          </p:cNvSpPr>
          <p:nvPr>
            <p:ph idx="1"/>
          </p:nvPr>
        </p:nvSpPr>
        <p:spPr/>
        <p:txBody>
          <a:bodyPr/>
          <a:lstStyle/>
          <a:p>
            <a:r>
              <a:rPr lang="en-US" dirty="0"/>
              <a:t>Private loans can always be refinanced</a:t>
            </a:r>
          </a:p>
          <a:p>
            <a:pPr>
              <a:spcBef>
                <a:spcPts val="1200"/>
              </a:spcBef>
            </a:pPr>
            <a:r>
              <a:rPr lang="en-US" dirty="0"/>
              <a:t>Federal loans can be refinanced if</a:t>
            </a:r>
          </a:p>
          <a:p>
            <a:pPr lvl="1">
              <a:spcBef>
                <a:spcPts val="1200"/>
              </a:spcBef>
            </a:pPr>
            <a:r>
              <a:rPr lang="en-US" dirty="0"/>
              <a:t>You are sure you won’t use PSLF</a:t>
            </a:r>
          </a:p>
          <a:p>
            <a:pPr lvl="1"/>
            <a:r>
              <a:rPr lang="en-US" dirty="0"/>
              <a:t>Effective rate &lt; than REPAYE</a:t>
            </a:r>
          </a:p>
          <a:p>
            <a:pPr lvl="1"/>
            <a:r>
              <a:rPr lang="en-US" dirty="0"/>
              <a:t>$100 a month payments in training</a:t>
            </a:r>
          </a:p>
          <a:p>
            <a:pPr>
              <a:spcBef>
                <a:spcPts val="1200"/>
              </a:spcBef>
            </a:pPr>
            <a:r>
              <a:rPr lang="en-US" dirty="0"/>
              <a:t>Rates higher than for attendings</a:t>
            </a:r>
          </a:p>
          <a:p>
            <a:pPr>
              <a:spcBef>
                <a:spcPts val="1200"/>
              </a:spcBef>
            </a:pPr>
            <a:r>
              <a:rPr lang="en-US" dirty="0"/>
              <a:t>You can always refinance again</a:t>
            </a:r>
          </a:p>
          <a:p>
            <a:endParaRPr lang="en-US" dirty="0"/>
          </a:p>
          <a:p>
            <a:endParaRPr lang="en-US" dirty="0"/>
          </a:p>
        </p:txBody>
      </p:sp>
      <p:sp>
        <p:nvSpPr>
          <p:cNvPr id="5" name="Title 1">
            <a:extLst>
              <a:ext uri="{FF2B5EF4-FFF2-40B4-BE49-F238E27FC236}">
                <a16:creationId xmlns:a16="http://schemas.microsoft.com/office/drawing/2014/main" id="{D6BCA98D-6A0B-B3D4-3238-B3707AFDBA7E}"/>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950399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Financial Literacy</a:t>
            </a:r>
          </a:p>
        </p:txBody>
      </p:sp>
      <p:pic>
        <p:nvPicPr>
          <p:cNvPr id="6" name="Content Placeholder 5"/>
          <p:cNvPicPr>
            <a:picLocks noGrp="1" noChangeAspect="1"/>
          </p:cNvPicPr>
          <p:nvPr>
            <p:ph idx="4294967295"/>
          </p:nvPr>
        </p:nvPicPr>
        <p:blipFill>
          <a:blip r:embed="rId2"/>
          <a:srcRect/>
          <a:stretch/>
        </p:blipFill>
        <p:spPr>
          <a:xfrm>
            <a:off x="7002380" y="-1"/>
            <a:ext cx="5189619" cy="6918773"/>
          </a:xfrm>
        </p:spPr>
      </p:pic>
      <p:pic>
        <p:nvPicPr>
          <p:cNvPr id="4" name="Picture 3">
            <a:extLst>
              <a:ext uri="{FF2B5EF4-FFF2-40B4-BE49-F238E27FC236}">
                <a16:creationId xmlns:a16="http://schemas.microsoft.com/office/drawing/2014/main" id="{338752E6-206C-E443-ABA2-C952B9433256}"/>
              </a:ext>
            </a:extLst>
          </p:cNvPr>
          <p:cNvPicPr>
            <a:picLocks noChangeAspect="1"/>
          </p:cNvPicPr>
          <p:nvPr/>
        </p:nvPicPr>
        <p:blipFill rotWithShape="1">
          <a:blip r:embed="rId3"/>
          <a:srcRect l="20111" t="14709" r="15866" b="28888"/>
          <a:stretch/>
        </p:blipFill>
        <p:spPr>
          <a:xfrm>
            <a:off x="7002380" y="-1"/>
            <a:ext cx="5189619" cy="6858001"/>
          </a:xfrm>
          <a:prstGeom prst="rect">
            <a:avLst/>
          </a:prstGeom>
        </p:spPr>
      </p:pic>
    </p:spTree>
    <p:extLst>
      <p:ext uri="{BB962C8B-B14F-4D97-AF65-F5344CB8AC3E}">
        <p14:creationId xmlns:p14="http://schemas.microsoft.com/office/powerpoint/2010/main" val="121362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Pay Off Loans in 2-5 Years</a:t>
            </a:r>
          </a:p>
        </p:txBody>
      </p:sp>
      <p:sp>
        <p:nvSpPr>
          <p:cNvPr id="3" name="Content Placeholder 2">
            <a:extLst>
              <a:ext uri="{FF2B5EF4-FFF2-40B4-BE49-F238E27FC236}">
                <a16:creationId xmlns:a16="http://schemas.microsoft.com/office/drawing/2014/main" id="{A7582F3F-8BD9-E568-5F54-60D7A670A3C2}"/>
              </a:ext>
            </a:extLst>
          </p:cNvPr>
          <p:cNvSpPr>
            <a:spLocks noGrp="1"/>
          </p:cNvSpPr>
          <p:nvPr>
            <p:ph idx="1"/>
          </p:nvPr>
        </p:nvSpPr>
        <p:spPr/>
        <p:txBody>
          <a:bodyPr/>
          <a:lstStyle/>
          <a:p>
            <a:r>
              <a:rPr lang="en-US" dirty="0"/>
              <a:t>Average debt at graduation $200,000</a:t>
            </a:r>
          </a:p>
          <a:p>
            <a:r>
              <a:rPr lang="en-US" dirty="0"/>
              <a:t>Average physician salary $320,000</a:t>
            </a:r>
          </a:p>
          <a:p>
            <a:r>
              <a:rPr lang="en-US" dirty="0"/>
              <a:t>Average resident salary $60,000</a:t>
            </a:r>
          </a:p>
          <a:p>
            <a:r>
              <a:rPr lang="en-US" dirty="0"/>
              <a:t>Live like a resident</a:t>
            </a:r>
          </a:p>
          <a:p>
            <a:r>
              <a:rPr lang="en-US" dirty="0"/>
              <a:t>Attending budget</a:t>
            </a:r>
          </a:p>
          <a:p>
            <a:pPr lvl="1">
              <a:spcBef>
                <a:spcPts val="1200"/>
              </a:spcBef>
            </a:pPr>
            <a:r>
              <a:rPr lang="en-US" dirty="0"/>
              <a:t>$90K in taxes</a:t>
            </a:r>
          </a:p>
          <a:p>
            <a:pPr lvl="1"/>
            <a:r>
              <a:rPr lang="en-US" dirty="0"/>
              <a:t>$60K in living expense</a:t>
            </a:r>
          </a:p>
          <a:p>
            <a:pPr lvl="1"/>
            <a:r>
              <a:rPr lang="en-US" dirty="0"/>
              <a:t>$170K toward student loans</a:t>
            </a:r>
          </a:p>
          <a:p>
            <a:pPr lvl="1"/>
            <a:r>
              <a:rPr lang="en-US" dirty="0"/>
              <a:t>Even if $50K toward retirement accounts, still gone in 3 years</a:t>
            </a:r>
          </a:p>
        </p:txBody>
      </p:sp>
      <p:sp>
        <p:nvSpPr>
          <p:cNvPr id="7" name="Title 1">
            <a:extLst>
              <a:ext uri="{FF2B5EF4-FFF2-40B4-BE49-F238E27FC236}">
                <a16:creationId xmlns:a16="http://schemas.microsoft.com/office/drawing/2014/main" id="{27B05011-BE53-CF8A-B2E7-367EA5AE16EE}"/>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637570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Live Like a Resident!</a:t>
            </a:r>
          </a:p>
        </p:txBody>
      </p:sp>
      <p:sp>
        <p:nvSpPr>
          <p:cNvPr id="3" name="Content Placeholder 2">
            <a:extLst>
              <a:ext uri="{FF2B5EF4-FFF2-40B4-BE49-F238E27FC236}">
                <a16:creationId xmlns:a16="http://schemas.microsoft.com/office/drawing/2014/main" id="{C9894B89-9A28-0496-A692-B925461F3D23}"/>
              </a:ext>
            </a:extLst>
          </p:cNvPr>
          <p:cNvSpPr>
            <a:spLocks noGrp="1"/>
          </p:cNvSpPr>
          <p:nvPr>
            <p:ph idx="1"/>
          </p:nvPr>
        </p:nvSpPr>
        <p:spPr/>
        <p:txBody>
          <a:bodyPr/>
          <a:lstStyle/>
          <a:p>
            <a:r>
              <a:rPr lang="en-US" dirty="0"/>
              <a:t>Four most important words in this presentation</a:t>
            </a:r>
          </a:p>
          <a:p>
            <a:r>
              <a:rPr lang="en-US" dirty="0"/>
              <a:t>The secret to physician wealth</a:t>
            </a:r>
          </a:p>
          <a:p>
            <a:r>
              <a:rPr lang="en-US" dirty="0"/>
              <a:t>By living like a resident for 2-5 years you can</a:t>
            </a:r>
          </a:p>
          <a:p>
            <a:pPr lvl="1">
              <a:spcBef>
                <a:spcPts val="1200"/>
              </a:spcBef>
            </a:pPr>
            <a:r>
              <a:rPr lang="en-US" dirty="0"/>
              <a:t>Pay off your student loans</a:t>
            </a:r>
          </a:p>
          <a:p>
            <a:pPr lvl="1"/>
            <a:r>
              <a:rPr lang="en-US" dirty="0"/>
              <a:t>Save up a down payment on your dream home</a:t>
            </a:r>
          </a:p>
          <a:p>
            <a:pPr lvl="1"/>
            <a:r>
              <a:rPr lang="en-US" dirty="0"/>
              <a:t>Build a great starter nest egg</a:t>
            </a:r>
          </a:p>
          <a:p>
            <a:r>
              <a:rPr lang="en-US" dirty="0"/>
              <a:t>Then dial it back to a savings rate of 20% of gross income </a:t>
            </a:r>
          </a:p>
          <a:p>
            <a:pPr marL="0" indent="0">
              <a:buNone/>
            </a:pPr>
            <a:endParaRPr lang="en-US" dirty="0"/>
          </a:p>
        </p:txBody>
      </p:sp>
      <p:sp>
        <p:nvSpPr>
          <p:cNvPr id="5" name="Title 1">
            <a:extLst>
              <a:ext uri="{FF2B5EF4-FFF2-40B4-BE49-F238E27FC236}">
                <a16:creationId xmlns:a16="http://schemas.microsoft.com/office/drawing/2014/main" id="{7B968B5C-26A4-5C68-1A42-A25DD6B01ABE}"/>
              </a:ext>
            </a:extLst>
          </p:cNvPr>
          <p:cNvSpPr txBox="1">
            <a:spLocks/>
          </p:cNvSpPr>
          <p:nvPr/>
        </p:nvSpPr>
        <p:spPr>
          <a:xfrm>
            <a:off x="493643" y="303831"/>
            <a:ext cx="7350946"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Student Loan Management</a:t>
            </a:r>
          </a:p>
        </p:txBody>
      </p:sp>
    </p:spTree>
    <p:extLst>
      <p:ext uri="{BB962C8B-B14F-4D97-AF65-F5344CB8AC3E}">
        <p14:creationId xmlns:p14="http://schemas.microsoft.com/office/powerpoint/2010/main" val="109927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8586" y="2351551"/>
            <a:ext cx="7623833" cy="3359484"/>
          </a:xfrm>
        </p:spPr>
        <p:txBody>
          <a:bodyPr>
            <a:noAutofit/>
          </a:bodyPr>
          <a:lstStyle/>
          <a:p>
            <a:pPr>
              <a:lnSpc>
                <a:spcPts val="8740"/>
              </a:lnSpc>
            </a:pPr>
            <a:r>
              <a:rPr lang="en-US" sz="7200" dirty="0"/>
              <a:t>Why Residents Should Rent</a:t>
            </a:r>
          </a:p>
        </p:txBody>
      </p:sp>
      <p:pic>
        <p:nvPicPr>
          <p:cNvPr id="4" name="Picture 3">
            <a:extLst>
              <a:ext uri="{FF2B5EF4-FFF2-40B4-BE49-F238E27FC236}">
                <a16:creationId xmlns:a16="http://schemas.microsoft.com/office/drawing/2014/main" id="{275860EF-95D4-2208-9B68-BFED1629FD75}"/>
              </a:ext>
            </a:extLst>
          </p:cNvPr>
          <p:cNvPicPr>
            <a:picLocks noChangeAspect="1"/>
          </p:cNvPicPr>
          <p:nvPr/>
        </p:nvPicPr>
        <p:blipFill rotWithShape="1">
          <a:blip r:embed="rId2"/>
          <a:srcRect l="45308" r="9936"/>
          <a:stretch/>
        </p:blipFill>
        <p:spPr>
          <a:xfrm>
            <a:off x="7640053" y="-1"/>
            <a:ext cx="4551947" cy="6865219"/>
          </a:xfrm>
          <a:prstGeom prst="rect">
            <a:avLst/>
          </a:prstGeom>
        </p:spPr>
      </p:pic>
    </p:spTree>
    <p:extLst>
      <p:ext uri="{BB962C8B-B14F-4D97-AF65-F5344CB8AC3E}">
        <p14:creationId xmlns:p14="http://schemas.microsoft.com/office/powerpoint/2010/main" val="590301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Fight the Burning Desire!</a:t>
            </a:r>
          </a:p>
        </p:txBody>
      </p:sp>
      <p:sp>
        <p:nvSpPr>
          <p:cNvPr id="3" name="Content Placeholder 2">
            <a:extLst>
              <a:ext uri="{FF2B5EF4-FFF2-40B4-BE49-F238E27FC236}">
                <a16:creationId xmlns:a16="http://schemas.microsoft.com/office/drawing/2014/main" id="{F821A82D-6AFB-FB31-97B9-C7C348690D96}"/>
              </a:ext>
            </a:extLst>
          </p:cNvPr>
          <p:cNvSpPr>
            <a:spLocks noGrp="1"/>
          </p:cNvSpPr>
          <p:nvPr>
            <p:ph idx="1"/>
          </p:nvPr>
        </p:nvSpPr>
        <p:spPr/>
        <p:txBody>
          <a:bodyPr/>
          <a:lstStyle/>
          <a:p>
            <a:r>
              <a:rPr lang="en-US" dirty="0"/>
              <a:t>Graduating medical students (and especially their partners) have a burning desire to buy a house</a:t>
            </a:r>
          </a:p>
          <a:p>
            <a:r>
              <a:rPr lang="en-US" dirty="0"/>
              <a:t>Owning a house is not the American dream</a:t>
            </a:r>
          </a:p>
          <a:p>
            <a:r>
              <a:rPr lang="en-US" dirty="0"/>
              <a:t>Renting is not throwing away money</a:t>
            </a:r>
          </a:p>
          <a:p>
            <a:pPr lvl="1">
              <a:spcBef>
                <a:spcPts val="1200"/>
              </a:spcBef>
            </a:pPr>
            <a:r>
              <a:rPr lang="en-US" dirty="0"/>
              <a:t>It is exchanging money for housing</a:t>
            </a:r>
          </a:p>
          <a:p>
            <a:pPr lvl="1"/>
            <a:r>
              <a:rPr lang="en-US" dirty="0"/>
              <a:t>Property taxes, realtor fees, mortgage interest is all “throwing money away” too</a:t>
            </a:r>
          </a:p>
          <a:p>
            <a:endParaRPr lang="en-US" dirty="0"/>
          </a:p>
        </p:txBody>
      </p:sp>
      <p:sp>
        <p:nvSpPr>
          <p:cNvPr id="5" name="Title 1">
            <a:extLst>
              <a:ext uri="{FF2B5EF4-FFF2-40B4-BE49-F238E27FC236}">
                <a16:creationId xmlns:a16="http://schemas.microsoft.com/office/drawing/2014/main" id="{3FDCB6F6-E03D-6B85-9BBF-4911ECC4A829}"/>
              </a:ext>
            </a:extLst>
          </p:cNvPr>
          <p:cNvSpPr txBox="1">
            <a:spLocks/>
          </p:cNvSpPr>
          <p:nvPr/>
        </p:nvSpPr>
        <p:spPr>
          <a:xfrm>
            <a:off x="493642" y="303831"/>
            <a:ext cx="7615641"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Why Residents Should Rent</a:t>
            </a:r>
          </a:p>
        </p:txBody>
      </p:sp>
    </p:spTree>
    <p:extLst>
      <p:ext uri="{BB962C8B-B14F-4D97-AF65-F5344CB8AC3E}">
        <p14:creationId xmlns:p14="http://schemas.microsoft.com/office/powerpoint/2010/main" val="1119318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Fight the Burning Desire!</a:t>
            </a:r>
          </a:p>
        </p:txBody>
      </p:sp>
      <p:sp>
        <p:nvSpPr>
          <p:cNvPr id="3" name="Content Placeholder 2">
            <a:extLst>
              <a:ext uri="{FF2B5EF4-FFF2-40B4-BE49-F238E27FC236}">
                <a16:creationId xmlns:a16="http://schemas.microsoft.com/office/drawing/2014/main" id="{64A74D2B-9442-C2F1-1D1D-0CE85CC34311}"/>
              </a:ext>
            </a:extLst>
          </p:cNvPr>
          <p:cNvSpPr>
            <a:spLocks noGrp="1"/>
          </p:cNvSpPr>
          <p:nvPr>
            <p:ph idx="1"/>
          </p:nvPr>
        </p:nvSpPr>
        <p:spPr/>
        <p:txBody>
          <a:bodyPr/>
          <a:lstStyle/>
          <a:p>
            <a:r>
              <a:rPr lang="en-US" dirty="0"/>
              <a:t>Rent payments are supposed to be more than mortgage payments due to other costs of homeownership</a:t>
            </a:r>
          </a:p>
          <a:p>
            <a:r>
              <a:rPr lang="en-US" dirty="0"/>
              <a:t>Selling a house for more than you bought it for does not mean you made money</a:t>
            </a:r>
          </a:p>
          <a:p>
            <a:pPr lvl="1">
              <a:spcBef>
                <a:spcPts val="1200"/>
              </a:spcBef>
            </a:pPr>
            <a:r>
              <a:rPr lang="en-US" dirty="0"/>
              <a:t>Transaction costs are typically 5% to buy and 10% to sell</a:t>
            </a:r>
          </a:p>
          <a:p>
            <a:r>
              <a:rPr lang="en-US" dirty="0"/>
              <a:t>You actually make money:</a:t>
            </a:r>
          </a:p>
          <a:p>
            <a:pPr lvl="1">
              <a:spcBef>
                <a:spcPts val="1200"/>
              </a:spcBef>
            </a:pPr>
            <a:r>
              <a:rPr lang="en-US" dirty="0"/>
              <a:t>~ ⅓ of the time in a 3-year residency</a:t>
            </a:r>
          </a:p>
          <a:p>
            <a:pPr lvl="1"/>
            <a:r>
              <a:rPr lang="en-US" dirty="0"/>
              <a:t>~ ½ the time in a 5-year residency</a:t>
            </a:r>
          </a:p>
          <a:p>
            <a:endParaRPr lang="en-US" dirty="0"/>
          </a:p>
          <a:p>
            <a:endParaRPr lang="en-US" dirty="0"/>
          </a:p>
        </p:txBody>
      </p:sp>
      <p:sp>
        <p:nvSpPr>
          <p:cNvPr id="5" name="Title 1">
            <a:extLst>
              <a:ext uri="{FF2B5EF4-FFF2-40B4-BE49-F238E27FC236}">
                <a16:creationId xmlns:a16="http://schemas.microsoft.com/office/drawing/2014/main" id="{50633A2B-82EE-673A-155A-190219B071AE}"/>
              </a:ext>
            </a:extLst>
          </p:cNvPr>
          <p:cNvSpPr txBox="1">
            <a:spLocks/>
          </p:cNvSpPr>
          <p:nvPr/>
        </p:nvSpPr>
        <p:spPr>
          <a:xfrm>
            <a:off x="493642" y="303831"/>
            <a:ext cx="7615641"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Why Residents Should Rent</a:t>
            </a:r>
          </a:p>
        </p:txBody>
      </p:sp>
    </p:spTree>
    <p:extLst>
      <p:ext uri="{BB962C8B-B14F-4D97-AF65-F5344CB8AC3E}">
        <p14:creationId xmlns:p14="http://schemas.microsoft.com/office/powerpoint/2010/main" val="540578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Fight the Burning Desire!</a:t>
            </a:r>
          </a:p>
        </p:txBody>
      </p:sp>
      <p:sp>
        <p:nvSpPr>
          <p:cNvPr id="3" name="Content Placeholder 2">
            <a:extLst>
              <a:ext uri="{FF2B5EF4-FFF2-40B4-BE49-F238E27FC236}">
                <a16:creationId xmlns:a16="http://schemas.microsoft.com/office/drawing/2014/main" id="{F920FC82-9A63-C35E-F995-330D923BB387}"/>
              </a:ext>
            </a:extLst>
          </p:cNvPr>
          <p:cNvSpPr>
            <a:spLocks noGrp="1"/>
          </p:cNvSpPr>
          <p:nvPr>
            <p:ph idx="1"/>
          </p:nvPr>
        </p:nvSpPr>
        <p:spPr/>
        <p:txBody>
          <a:bodyPr/>
          <a:lstStyle/>
          <a:p>
            <a:r>
              <a:rPr lang="en-US" dirty="0"/>
              <a:t>Renting allows you to focus on training</a:t>
            </a:r>
          </a:p>
          <a:p>
            <a:pPr>
              <a:spcBef>
                <a:spcPts val="2100"/>
              </a:spcBef>
            </a:pPr>
            <a:r>
              <a:rPr lang="en-US" dirty="0"/>
              <a:t>Mortgage interest isn’t deductible for most residents</a:t>
            </a:r>
          </a:p>
          <a:p>
            <a:pPr lvl="1">
              <a:spcBef>
                <a:spcPts val="2100"/>
              </a:spcBef>
            </a:pPr>
            <a:r>
              <a:rPr lang="en-US" dirty="0"/>
              <a:t>Standard deduction $12,950 ($25,900 married)</a:t>
            </a:r>
          </a:p>
          <a:p>
            <a:pPr>
              <a:spcBef>
                <a:spcPts val="2100"/>
              </a:spcBef>
            </a:pPr>
            <a:r>
              <a:rPr lang="en-US" dirty="0"/>
              <a:t>Residency graduation is a difficult time to sell a home</a:t>
            </a:r>
          </a:p>
          <a:p>
            <a:endParaRPr lang="en-US" dirty="0"/>
          </a:p>
          <a:p>
            <a:endParaRPr lang="en-US" dirty="0"/>
          </a:p>
        </p:txBody>
      </p:sp>
      <p:sp>
        <p:nvSpPr>
          <p:cNvPr id="5" name="Title 1">
            <a:extLst>
              <a:ext uri="{FF2B5EF4-FFF2-40B4-BE49-F238E27FC236}">
                <a16:creationId xmlns:a16="http://schemas.microsoft.com/office/drawing/2014/main" id="{14D0DDF4-1B23-BBAC-F4D4-255FD58819E2}"/>
              </a:ext>
            </a:extLst>
          </p:cNvPr>
          <p:cNvSpPr txBox="1">
            <a:spLocks/>
          </p:cNvSpPr>
          <p:nvPr/>
        </p:nvSpPr>
        <p:spPr>
          <a:xfrm>
            <a:off x="493642" y="303831"/>
            <a:ext cx="7615641"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Why Residents Should Rent</a:t>
            </a:r>
          </a:p>
        </p:txBody>
      </p:sp>
    </p:spTree>
    <p:extLst>
      <p:ext uri="{BB962C8B-B14F-4D97-AF65-F5344CB8AC3E}">
        <p14:creationId xmlns:p14="http://schemas.microsoft.com/office/powerpoint/2010/main" val="1924457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ts val="6840"/>
              </a:lnSpc>
            </a:pPr>
            <a:r>
              <a:rPr lang="en-US" sz="6600" dirty="0"/>
              <a:t>Financial Steps As You Leave Medical School</a:t>
            </a:r>
          </a:p>
        </p:txBody>
      </p:sp>
      <p:pic>
        <p:nvPicPr>
          <p:cNvPr id="4" name="Picture 3">
            <a:extLst>
              <a:ext uri="{FF2B5EF4-FFF2-40B4-BE49-F238E27FC236}">
                <a16:creationId xmlns:a16="http://schemas.microsoft.com/office/drawing/2014/main" id="{F6FC3192-8BCF-6450-48EF-86383CA6E34F}"/>
              </a:ext>
            </a:extLst>
          </p:cNvPr>
          <p:cNvPicPr>
            <a:picLocks noChangeAspect="1"/>
          </p:cNvPicPr>
          <p:nvPr/>
        </p:nvPicPr>
        <p:blipFill rotWithShape="1">
          <a:blip r:embed="rId2"/>
          <a:srcRect l="8557" r="44945"/>
          <a:stretch/>
        </p:blipFill>
        <p:spPr>
          <a:xfrm>
            <a:off x="7387388" y="-1"/>
            <a:ext cx="4804611" cy="6888629"/>
          </a:xfrm>
          <a:prstGeom prst="rect">
            <a:avLst/>
          </a:prstGeom>
        </p:spPr>
      </p:pic>
      <p:cxnSp>
        <p:nvCxnSpPr>
          <p:cNvPr id="5" name="Straight Connector 4">
            <a:extLst>
              <a:ext uri="{FF2B5EF4-FFF2-40B4-BE49-F238E27FC236}">
                <a16:creationId xmlns:a16="http://schemas.microsoft.com/office/drawing/2014/main" id="{63F958C3-0EFB-5B15-A750-3F3C1B18EC02}"/>
              </a:ext>
            </a:extLst>
          </p:cNvPr>
          <p:cNvCxnSpPr>
            <a:cxnSpLocks/>
          </p:cNvCxnSpPr>
          <p:nvPr/>
        </p:nvCxnSpPr>
        <p:spPr>
          <a:xfrm>
            <a:off x="775251" y="1913021"/>
            <a:ext cx="0" cy="2779295"/>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42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Student Loans</a:t>
            </a:r>
          </a:p>
        </p:txBody>
      </p:sp>
      <p:sp>
        <p:nvSpPr>
          <p:cNvPr id="3" name="Content Placeholder 2">
            <a:extLst>
              <a:ext uri="{FF2B5EF4-FFF2-40B4-BE49-F238E27FC236}">
                <a16:creationId xmlns:a16="http://schemas.microsoft.com/office/drawing/2014/main" id="{0EAC1A0B-BCF3-3F49-A8C9-8A3FD966A26C}"/>
              </a:ext>
            </a:extLst>
          </p:cNvPr>
          <p:cNvSpPr>
            <a:spLocks noGrp="1"/>
          </p:cNvSpPr>
          <p:nvPr>
            <p:ph idx="1"/>
          </p:nvPr>
        </p:nvSpPr>
        <p:spPr/>
        <p:txBody>
          <a:bodyPr/>
          <a:lstStyle/>
          <a:p>
            <a:pPr marL="457200" indent="-457200">
              <a:buFont typeface="+mj-lt"/>
              <a:buAutoNum type="arabicPeriod"/>
            </a:pPr>
            <a:r>
              <a:rPr lang="en-US" dirty="0"/>
              <a:t>Refinance private loans STAT</a:t>
            </a:r>
          </a:p>
          <a:p>
            <a:pPr marL="457200" indent="-457200">
              <a:spcBef>
                <a:spcPts val="1200"/>
              </a:spcBef>
              <a:buFont typeface="+mj-lt"/>
              <a:buAutoNum type="arabicPeriod"/>
            </a:pPr>
            <a:r>
              <a:rPr lang="en-US" dirty="0"/>
              <a:t>Enroll in IDR program immediately by consolidating your federal student loans right after graduation and start making payments ASAP</a:t>
            </a:r>
          </a:p>
          <a:p>
            <a:pPr lvl="1">
              <a:spcBef>
                <a:spcPts val="1200"/>
              </a:spcBef>
            </a:pPr>
            <a:r>
              <a:rPr lang="en-US" dirty="0"/>
              <a:t>REPAYE for singles and single earners</a:t>
            </a:r>
          </a:p>
          <a:p>
            <a:pPr lvl="1">
              <a:spcBef>
                <a:spcPts val="600"/>
              </a:spcBef>
            </a:pPr>
            <a:r>
              <a:rPr lang="en-US" dirty="0"/>
              <a:t>Get advice for dual earners (</a:t>
            </a:r>
            <a:r>
              <a:rPr lang="en-US" dirty="0">
                <a:solidFill>
                  <a:srgbClr val="002060"/>
                </a:solidFill>
              </a:rPr>
              <a:t>studentloanadvice.com</a:t>
            </a:r>
            <a:r>
              <a:rPr lang="en-US" dirty="0"/>
              <a:t>)</a:t>
            </a:r>
          </a:p>
          <a:p>
            <a:pPr lvl="1">
              <a:spcBef>
                <a:spcPts val="600"/>
              </a:spcBef>
            </a:pPr>
            <a:r>
              <a:rPr lang="en-US" dirty="0"/>
              <a:t>REPAYE MFJ vs PAYE MFS</a:t>
            </a:r>
          </a:p>
          <a:p>
            <a:endParaRPr lang="en-US" dirty="0"/>
          </a:p>
          <a:p>
            <a:endParaRPr lang="en-US" dirty="0"/>
          </a:p>
        </p:txBody>
      </p:sp>
      <p:sp>
        <p:nvSpPr>
          <p:cNvPr id="5" name="Title 1">
            <a:extLst>
              <a:ext uri="{FF2B5EF4-FFF2-40B4-BE49-F238E27FC236}">
                <a16:creationId xmlns:a16="http://schemas.microsoft.com/office/drawing/2014/main" id="{7A110F45-1B5B-AC2B-7BB0-D4E1AEE761D9}"/>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Financial Steps As You Leave Medical School </a:t>
            </a:r>
          </a:p>
        </p:txBody>
      </p:sp>
    </p:spTree>
    <p:extLst>
      <p:ext uri="{BB962C8B-B14F-4D97-AF65-F5344CB8AC3E}">
        <p14:creationId xmlns:p14="http://schemas.microsoft.com/office/powerpoint/2010/main" val="822941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Insurance</a:t>
            </a:r>
          </a:p>
        </p:txBody>
      </p:sp>
      <p:sp>
        <p:nvSpPr>
          <p:cNvPr id="3" name="Content Placeholder 2">
            <a:extLst>
              <a:ext uri="{FF2B5EF4-FFF2-40B4-BE49-F238E27FC236}">
                <a16:creationId xmlns:a16="http://schemas.microsoft.com/office/drawing/2014/main" id="{17B79E9D-4ECB-625A-920D-C6D0896EF08F}"/>
              </a:ext>
            </a:extLst>
          </p:cNvPr>
          <p:cNvSpPr>
            <a:spLocks noGrp="1"/>
          </p:cNvSpPr>
          <p:nvPr>
            <p:ph idx="1"/>
          </p:nvPr>
        </p:nvSpPr>
        <p:spPr/>
        <p:txBody>
          <a:bodyPr/>
          <a:lstStyle/>
          <a:p>
            <a:pPr marL="0" indent="0">
              <a:buNone/>
            </a:pPr>
            <a:r>
              <a:rPr lang="en-US" dirty="0"/>
              <a:t>3. Buy disability insurance ASAP</a:t>
            </a:r>
          </a:p>
          <a:p>
            <a:pPr lvl="1"/>
            <a:r>
              <a:rPr lang="en-US" dirty="0"/>
              <a:t>Protect your most valuable asset</a:t>
            </a:r>
          </a:p>
          <a:p>
            <a:pPr lvl="1"/>
            <a:r>
              <a:rPr lang="en-US" dirty="0"/>
              <a:t>Own-occupation, specialty-specific</a:t>
            </a:r>
          </a:p>
          <a:p>
            <a:pPr lvl="1"/>
            <a:r>
              <a:rPr lang="en-US" dirty="0"/>
              <a:t>Residency program may offer it</a:t>
            </a:r>
          </a:p>
          <a:p>
            <a:pPr lvl="1"/>
            <a:r>
              <a:rPr lang="en-US" dirty="0"/>
              <a:t>Consider buying individual/portable policy</a:t>
            </a:r>
          </a:p>
          <a:p>
            <a:pPr marL="0" indent="0">
              <a:buNone/>
            </a:pPr>
            <a:r>
              <a:rPr lang="en-US" dirty="0"/>
              <a:t>4. Buy term life insurance</a:t>
            </a:r>
          </a:p>
          <a:p>
            <a:pPr lvl="1"/>
            <a:r>
              <a:rPr lang="en-US" dirty="0"/>
              <a:t>If anyone else depends on your income</a:t>
            </a:r>
          </a:p>
          <a:p>
            <a:pPr lvl="1"/>
            <a:r>
              <a:rPr lang="en-US" dirty="0"/>
              <a:t>Avoid Whole Life Insurance</a:t>
            </a:r>
          </a:p>
          <a:p>
            <a:pPr marL="0" indent="0">
              <a:buNone/>
            </a:pPr>
            <a:r>
              <a:rPr lang="en-US" dirty="0"/>
              <a:t>5. Umbrella (personal liability) policy</a:t>
            </a:r>
          </a:p>
          <a:p>
            <a:pPr lvl="1"/>
            <a:r>
              <a:rPr lang="en-US" dirty="0"/>
              <a:t>Inexpensive</a:t>
            </a:r>
          </a:p>
          <a:p>
            <a:pPr marL="0" indent="0">
              <a:buNone/>
            </a:pPr>
            <a:endParaRPr lang="en-US" dirty="0"/>
          </a:p>
        </p:txBody>
      </p:sp>
      <p:sp>
        <p:nvSpPr>
          <p:cNvPr id="5" name="Title 1">
            <a:extLst>
              <a:ext uri="{FF2B5EF4-FFF2-40B4-BE49-F238E27FC236}">
                <a16:creationId xmlns:a16="http://schemas.microsoft.com/office/drawing/2014/main" id="{0AB59B6D-7D6B-44B6-5FA2-F91DD139504F}"/>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Financial Steps As You Leave Medical School </a:t>
            </a:r>
          </a:p>
        </p:txBody>
      </p:sp>
    </p:spTree>
    <p:extLst>
      <p:ext uri="{BB962C8B-B14F-4D97-AF65-F5344CB8AC3E}">
        <p14:creationId xmlns:p14="http://schemas.microsoft.com/office/powerpoint/2010/main" val="149561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Learn to Live on Less Than You Make</a:t>
            </a:r>
          </a:p>
        </p:txBody>
      </p:sp>
      <p:sp>
        <p:nvSpPr>
          <p:cNvPr id="3" name="Content Placeholder 2">
            <a:extLst>
              <a:ext uri="{FF2B5EF4-FFF2-40B4-BE49-F238E27FC236}">
                <a16:creationId xmlns:a16="http://schemas.microsoft.com/office/drawing/2014/main" id="{42BBBE9B-BAC3-71EA-9A06-09428B496346}"/>
              </a:ext>
            </a:extLst>
          </p:cNvPr>
          <p:cNvSpPr>
            <a:spLocks noGrp="1"/>
          </p:cNvSpPr>
          <p:nvPr>
            <p:ph idx="1"/>
          </p:nvPr>
        </p:nvSpPr>
        <p:spPr/>
        <p:txBody>
          <a:bodyPr/>
          <a:lstStyle/>
          <a:p>
            <a:pPr marL="0" indent="0">
              <a:buNone/>
            </a:pPr>
            <a:r>
              <a:rPr lang="en-US" dirty="0"/>
              <a:t>6. Make a budget, prioritizing your values</a:t>
            </a:r>
          </a:p>
          <a:p>
            <a:pPr lvl="1"/>
            <a:r>
              <a:rPr lang="en-US" dirty="0"/>
              <a:t>Live on it</a:t>
            </a:r>
          </a:p>
          <a:p>
            <a:pPr lvl="1"/>
            <a:r>
              <a:rPr lang="en-US" dirty="0"/>
              <a:t>Residents make the average household salary</a:t>
            </a:r>
          </a:p>
          <a:p>
            <a:pPr marL="0" indent="0">
              <a:buNone/>
            </a:pPr>
            <a:r>
              <a:rPr lang="en-US" dirty="0"/>
              <a:t>7. Start saving some money</a:t>
            </a:r>
          </a:p>
          <a:p>
            <a:pPr lvl="1"/>
            <a:r>
              <a:rPr lang="en-US" dirty="0"/>
              <a:t>Get the match if your 401(k) or 403(b) offers it</a:t>
            </a:r>
          </a:p>
          <a:p>
            <a:pPr lvl="1"/>
            <a:r>
              <a:rPr lang="en-US" dirty="0"/>
              <a:t>Preferentially use Roth (tax-free) accounts</a:t>
            </a:r>
          </a:p>
        </p:txBody>
      </p:sp>
      <p:sp>
        <p:nvSpPr>
          <p:cNvPr id="5" name="Title 1">
            <a:extLst>
              <a:ext uri="{FF2B5EF4-FFF2-40B4-BE49-F238E27FC236}">
                <a16:creationId xmlns:a16="http://schemas.microsoft.com/office/drawing/2014/main" id="{F9903E15-1D93-69AB-96E2-551A186C2DD0}"/>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Financial Steps As You Leave Medical School </a:t>
            </a:r>
          </a:p>
        </p:txBody>
      </p:sp>
    </p:spTree>
    <p:extLst>
      <p:ext uri="{BB962C8B-B14F-4D97-AF65-F5344CB8AC3E}">
        <p14:creationId xmlns:p14="http://schemas.microsoft.com/office/powerpoint/2010/main" val="1539538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Financial Literacy</a:t>
            </a:r>
          </a:p>
        </p:txBody>
      </p:sp>
      <p:sp>
        <p:nvSpPr>
          <p:cNvPr id="3" name="Content Placeholder 2"/>
          <p:cNvSpPr>
            <a:spLocks noGrp="1"/>
          </p:cNvSpPr>
          <p:nvPr>
            <p:ph idx="1"/>
          </p:nvPr>
        </p:nvSpPr>
        <p:spPr/>
        <p:txBody>
          <a:bodyPr>
            <a:normAutofit/>
          </a:bodyPr>
          <a:lstStyle/>
          <a:p>
            <a:r>
              <a:rPr lang="en-US" sz="2400" dirty="0"/>
              <a:t>Medical school teaches you the language of medicine</a:t>
            </a:r>
          </a:p>
          <a:p>
            <a:r>
              <a:rPr lang="en-US" sz="2400" dirty="0"/>
              <a:t>Residency teaches you how to practice medicine</a:t>
            </a:r>
          </a:p>
          <a:p>
            <a:r>
              <a:rPr lang="en-US" sz="2400" dirty="0"/>
              <a:t>Neither teaches you anything about business, personal finance, or investing</a:t>
            </a:r>
          </a:p>
          <a:p>
            <a:r>
              <a:rPr lang="en-US" sz="2400" dirty="0"/>
              <a:t>Personal finance and investing has a language, just like medicine</a:t>
            </a:r>
          </a:p>
          <a:p>
            <a:r>
              <a:rPr lang="en-US" sz="2400" dirty="0"/>
              <a:t>It can be learned</a:t>
            </a:r>
          </a:p>
          <a:p>
            <a:pPr lvl="1">
              <a:spcBef>
                <a:spcPts val="1200"/>
              </a:spcBef>
            </a:pPr>
            <a:r>
              <a:rPr lang="en-US" sz="2000" dirty="0"/>
              <a:t>Hiring a financial advisor to teach you costs thousands of dollars but little effort</a:t>
            </a:r>
          </a:p>
          <a:p>
            <a:pPr lvl="1"/>
            <a:r>
              <a:rPr lang="en-US" sz="2000" dirty="0"/>
              <a:t>Take the WCI Online Course (Fire Your Financial Advisor) – Cheaper but more effort</a:t>
            </a:r>
          </a:p>
          <a:p>
            <a:pPr lvl="1"/>
            <a:r>
              <a:rPr lang="en-US" sz="2000" dirty="0"/>
              <a:t>Books are very inexpensive but require even more effort</a:t>
            </a:r>
          </a:p>
          <a:p>
            <a:pPr lvl="1"/>
            <a:r>
              <a:rPr lang="en-US" sz="2000" dirty="0"/>
              <a:t>Blogs and internet forums are free but require a lot of effort</a:t>
            </a:r>
          </a:p>
        </p:txBody>
      </p:sp>
      <p:sp>
        <p:nvSpPr>
          <p:cNvPr id="4" name="Title 1">
            <a:extLst>
              <a:ext uri="{FF2B5EF4-FFF2-40B4-BE49-F238E27FC236}">
                <a16:creationId xmlns:a16="http://schemas.microsoft.com/office/drawing/2014/main" id="{E7B69CE2-AAE6-D03E-5293-AD5CAE63757B}"/>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Financial Literacy</a:t>
            </a:r>
          </a:p>
        </p:txBody>
      </p:sp>
    </p:spTree>
    <p:extLst>
      <p:ext uri="{BB962C8B-B14F-4D97-AF65-F5344CB8AC3E}">
        <p14:creationId xmlns:p14="http://schemas.microsoft.com/office/powerpoint/2010/main" val="952763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800" dirty="0"/>
              <a:t>What We Learned</a:t>
            </a:r>
          </a:p>
        </p:txBody>
      </p:sp>
      <p:sp>
        <p:nvSpPr>
          <p:cNvPr id="3" name="Content Placeholder 2"/>
          <p:cNvSpPr>
            <a:spLocks noGrp="1"/>
          </p:cNvSpPr>
          <p:nvPr>
            <p:ph idx="4294967295"/>
          </p:nvPr>
        </p:nvSpPr>
        <p:spPr>
          <a:xfrm>
            <a:off x="906556" y="2755232"/>
            <a:ext cx="11285444" cy="3421731"/>
          </a:xfrm>
        </p:spPr>
        <p:txBody>
          <a:bodyPr>
            <a:normAutofit/>
          </a:bodyPr>
          <a:lstStyle/>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Become financially literate, it’s your second job</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Assume everything you buy costs 3X the sticker price</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Consider cost of living when choosing residency</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Choose a specialty carefully</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Have a written plan for managing your student loans</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Renting a home during residency should be the default choice</a:t>
            </a:r>
          </a:p>
          <a:p>
            <a:pPr marL="457200" indent="-457200">
              <a:buFont typeface="+mj-lt"/>
              <a:buAutoNum type="arabicPeriod"/>
            </a:pPr>
            <a:r>
              <a:rPr lang="en-US" sz="2200" b="0" dirty="0">
                <a:solidFill>
                  <a:schemeClr val="bg2"/>
                </a:solidFill>
                <a:latin typeface="Arial" panose="020B0604020202020204" pitchFamily="34" charset="0"/>
                <a:cs typeface="Arial" panose="020B0604020202020204" pitchFamily="34" charset="0"/>
              </a:rPr>
              <a:t>Hit the ground running with a solid financial plan as you receive your first paycheck</a:t>
            </a:r>
          </a:p>
        </p:txBody>
      </p:sp>
      <p:cxnSp>
        <p:nvCxnSpPr>
          <p:cNvPr id="5" name="Straight Connector 4">
            <a:extLst>
              <a:ext uri="{FF2B5EF4-FFF2-40B4-BE49-F238E27FC236}">
                <a16:creationId xmlns:a16="http://schemas.microsoft.com/office/drawing/2014/main" id="{5E57BD71-B768-7CF6-59CD-76C926D82E74}"/>
              </a:ext>
            </a:extLst>
          </p:cNvPr>
          <p:cNvCxnSpPr>
            <a:cxnSpLocks/>
          </p:cNvCxnSpPr>
          <p:nvPr/>
        </p:nvCxnSpPr>
        <p:spPr>
          <a:xfrm>
            <a:off x="775251" y="1143000"/>
            <a:ext cx="0" cy="4620126"/>
          </a:xfrm>
          <a:prstGeom prst="line">
            <a:avLst/>
          </a:prstGeom>
          <a:ln w="57150">
            <a:solidFill>
              <a:srgbClr val="8DC5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390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482F-A5D1-E356-8395-8770FFBA719D}"/>
              </a:ext>
            </a:extLst>
          </p:cNvPr>
          <p:cNvSpPr txBox="1">
            <a:spLocks/>
          </p:cNvSpPr>
          <p:nvPr/>
        </p:nvSpPr>
        <p:spPr>
          <a:xfrm>
            <a:off x="2400579" y="1647518"/>
            <a:ext cx="9384854" cy="1570390"/>
          </a:xfrm>
          <a:prstGeom prst="rect">
            <a:avLst/>
          </a:prstGeom>
        </p:spPr>
        <p:txBody>
          <a:bodyPr/>
          <a:lstStyle>
            <a:lvl1pPr algn="l" defTabSz="914400" rtl="0" eaLnBrk="1" latinLnBrk="0" hangingPunct="1">
              <a:lnSpc>
                <a:spcPct val="90000"/>
              </a:lnSpc>
              <a:spcBef>
                <a:spcPct val="0"/>
              </a:spcBef>
              <a:buNone/>
              <a:defRPr sz="4400" b="1" i="0" kern="1200">
                <a:solidFill>
                  <a:srgbClr val="2F78BD"/>
                </a:solidFill>
                <a:latin typeface="Arial" panose="020B0604020202020204" pitchFamily="34" charset="0"/>
                <a:ea typeface="Helvetica Neue" panose="02000503000000020004" pitchFamily="2" charset="0"/>
                <a:cs typeface="Arial" panose="020B0604020202020204" pitchFamily="34" charset="0"/>
              </a:defRPr>
            </a:lvl1pPr>
          </a:lstStyle>
          <a:p>
            <a:pPr>
              <a:lnSpc>
                <a:spcPts val="5320"/>
              </a:lnSpc>
            </a:pPr>
            <a:r>
              <a:rPr lang="en-US" sz="2400" dirty="0">
                <a:solidFill>
                  <a:srgbClr val="8DC5DB"/>
                </a:solidFill>
              </a:rPr>
              <a:t>For free unbiased financial tools and resources, go to</a:t>
            </a:r>
            <a:br>
              <a:rPr lang="en-US" sz="2600" dirty="0">
                <a:solidFill>
                  <a:srgbClr val="8DC5DB"/>
                </a:solidFill>
              </a:rPr>
            </a:br>
            <a:r>
              <a:rPr lang="en-US" sz="5800" dirty="0">
                <a:solidFill>
                  <a:schemeClr val="bg2"/>
                </a:solidFill>
              </a:rPr>
              <a:t>whitecoatinvestor.com</a:t>
            </a:r>
          </a:p>
        </p:txBody>
      </p:sp>
      <p:sp>
        <p:nvSpPr>
          <p:cNvPr id="3" name="Content Placeholder 2">
            <a:extLst>
              <a:ext uri="{FF2B5EF4-FFF2-40B4-BE49-F238E27FC236}">
                <a16:creationId xmlns:a16="http://schemas.microsoft.com/office/drawing/2014/main" id="{55F3C596-0F91-E42C-0C8B-BDB9B5948547}"/>
              </a:ext>
            </a:extLst>
          </p:cNvPr>
          <p:cNvSpPr txBox="1">
            <a:spLocks/>
          </p:cNvSpPr>
          <p:nvPr/>
        </p:nvSpPr>
        <p:spPr>
          <a:xfrm>
            <a:off x="1157121" y="3677140"/>
            <a:ext cx="9228032" cy="15703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System Font Regular"/>
              <a:buChar char="-"/>
              <a:defRPr sz="24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System Font Regular"/>
              <a:buChar char="-"/>
              <a:defRPr sz="20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bg2"/>
                </a:solidFill>
                <a:latin typeface="Arial" panose="020B0604020202020204" pitchFamily="34" charset="0"/>
                <a:cs typeface="Arial" panose="020B0604020202020204" pitchFamily="34" charset="0"/>
              </a:rPr>
              <a:t>Have Money Questions?</a:t>
            </a:r>
          </a:p>
          <a:p>
            <a:pPr lvl="1">
              <a:lnSpc>
                <a:spcPts val="2340"/>
              </a:lnSpc>
            </a:pPr>
            <a:r>
              <a:rPr lang="en-US" sz="2000" b="0">
                <a:solidFill>
                  <a:schemeClr val="bg2"/>
                </a:solidFill>
                <a:latin typeface="Arial" panose="020B0604020202020204" pitchFamily="34" charset="0"/>
                <a:cs typeface="Arial" panose="020B0604020202020204" pitchFamily="34" charset="0"/>
              </a:rPr>
              <a:t>reddit.com/r/whitecoatinvestor/</a:t>
            </a:r>
          </a:p>
          <a:p>
            <a:pPr lvl="1">
              <a:lnSpc>
                <a:spcPts val="2340"/>
              </a:lnSpc>
            </a:pPr>
            <a:r>
              <a:rPr lang="en-US" sz="2000" b="0">
                <a:solidFill>
                  <a:schemeClr val="bg2"/>
                </a:solidFill>
                <a:latin typeface="Arial" panose="020B0604020202020204" pitchFamily="34" charset="0"/>
                <a:cs typeface="Arial" panose="020B0604020202020204" pitchFamily="34" charset="0"/>
              </a:rPr>
              <a:t>facebook.com/groups/whitecoatinvestors</a:t>
            </a:r>
            <a:endParaRPr lang="en-US" sz="2000" b="0" dirty="0">
              <a:solidFill>
                <a:schemeClr val="bg2"/>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A6B844B8-8E2E-38C6-7347-73C3547CE972}"/>
              </a:ext>
            </a:extLst>
          </p:cNvPr>
          <p:cNvSpPr txBox="1">
            <a:spLocks/>
          </p:cNvSpPr>
          <p:nvPr/>
        </p:nvSpPr>
        <p:spPr>
          <a:xfrm>
            <a:off x="8238207" y="3668674"/>
            <a:ext cx="3212806" cy="17567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System Font Regular"/>
              <a:buChar char="-"/>
              <a:defRPr sz="24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System Font Regular"/>
              <a:buChar char="-"/>
              <a:defRPr sz="20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System Font Regular"/>
              <a:buChar char="-"/>
              <a:defRPr sz="1800" b="1" i="0" kern="1200">
                <a:solidFill>
                  <a:schemeClr val="bg1">
                    <a:lumMod val="10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20"/>
              </a:lnSpc>
              <a:buFont typeface="Arial" panose="020B0604020202020204" pitchFamily="34" charset="0"/>
              <a:buNone/>
            </a:pPr>
            <a:r>
              <a:rPr lang="en-US" sz="2400" dirty="0">
                <a:solidFill>
                  <a:schemeClr val="bg2"/>
                </a:solidFill>
                <a:latin typeface="Arial" panose="020B0604020202020204" pitchFamily="34" charset="0"/>
                <a:cs typeface="Arial" panose="020B0604020202020204" pitchFamily="34" charset="0"/>
              </a:rPr>
              <a:t>Listen to the </a:t>
            </a:r>
            <a:br>
              <a:rPr lang="en-US" sz="2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White Coat </a:t>
            </a:r>
            <a:br>
              <a:rPr lang="en-US" sz="2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Investor Podcast</a:t>
            </a:r>
          </a:p>
        </p:txBody>
      </p:sp>
      <p:pic>
        <p:nvPicPr>
          <p:cNvPr id="6" name="Picture 5">
            <a:extLst>
              <a:ext uri="{FF2B5EF4-FFF2-40B4-BE49-F238E27FC236}">
                <a16:creationId xmlns:a16="http://schemas.microsoft.com/office/drawing/2014/main" id="{F29EBCD3-419D-F217-D4A6-E76024990151}"/>
              </a:ext>
            </a:extLst>
          </p:cNvPr>
          <p:cNvPicPr>
            <a:picLocks noChangeAspect="1"/>
          </p:cNvPicPr>
          <p:nvPr/>
        </p:nvPicPr>
        <p:blipFill>
          <a:blip r:embed="rId2"/>
          <a:stretch>
            <a:fillRect/>
          </a:stretch>
        </p:blipFill>
        <p:spPr>
          <a:xfrm>
            <a:off x="1157121" y="1745402"/>
            <a:ext cx="1243458" cy="1243458"/>
          </a:xfrm>
          <a:prstGeom prst="rect">
            <a:avLst/>
          </a:prstGeom>
        </p:spPr>
      </p:pic>
      <p:pic>
        <p:nvPicPr>
          <p:cNvPr id="7" name="Picture 6">
            <a:extLst>
              <a:ext uri="{FF2B5EF4-FFF2-40B4-BE49-F238E27FC236}">
                <a16:creationId xmlns:a16="http://schemas.microsoft.com/office/drawing/2014/main" id="{7528C041-0EF8-27D6-AC6F-EC00C543BD5A}"/>
              </a:ext>
            </a:extLst>
          </p:cNvPr>
          <p:cNvPicPr>
            <a:picLocks noChangeAspect="1"/>
          </p:cNvPicPr>
          <p:nvPr/>
        </p:nvPicPr>
        <p:blipFill>
          <a:blip r:embed="rId3"/>
          <a:stretch>
            <a:fillRect/>
          </a:stretch>
        </p:blipFill>
        <p:spPr>
          <a:xfrm>
            <a:off x="1522398" y="4088484"/>
            <a:ext cx="354392" cy="708783"/>
          </a:xfrm>
          <a:prstGeom prst="rect">
            <a:avLst/>
          </a:prstGeom>
        </p:spPr>
      </p:pic>
      <p:pic>
        <p:nvPicPr>
          <p:cNvPr id="8" name="Picture 7">
            <a:extLst>
              <a:ext uri="{FF2B5EF4-FFF2-40B4-BE49-F238E27FC236}">
                <a16:creationId xmlns:a16="http://schemas.microsoft.com/office/drawing/2014/main" id="{BA90215B-ABDA-01AA-4921-8FB55A67F5FE}"/>
              </a:ext>
            </a:extLst>
          </p:cNvPr>
          <p:cNvPicPr>
            <a:picLocks noChangeAspect="1"/>
          </p:cNvPicPr>
          <p:nvPr/>
        </p:nvPicPr>
        <p:blipFill>
          <a:blip r:embed="rId4"/>
          <a:stretch>
            <a:fillRect/>
          </a:stretch>
        </p:blipFill>
        <p:spPr>
          <a:xfrm>
            <a:off x="7015620" y="3601723"/>
            <a:ext cx="1106756" cy="1106756"/>
          </a:xfrm>
          <a:prstGeom prst="rect">
            <a:avLst/>
          </a:prstGeom>
        </p:spPr>
      </p:pic>
      <p:pic>
        <p:nvPicPr>
          <p:cNvPr id="9" name="Picture 8">
            <a:extLst>
              <a:ext uri="{FF2B5EF4-FFF2-40B4-BE49-F238E27FC236}">
                <a16:creationId xmlns:a16="http://schemas.microsoft.com/office/drawing/2014/main" id="{4288EF5E-41C9-76F7-D34D-61A0EDEF1EBC}"/>
              </a:ext>
            </a:extLst>
          </p:cNvPr>
          <p:cNvPicPr>
            <a:picLocks noChangeAspect="1"/>
          </p:cNvPicPr>
          <p:nvPr/>
        </p:nvPicPr>
        <p:blipFill>
          <a:blip r:embed="rId5"/>
          <a:stretch>
            <a:fillRect/>
          </a:stretch>
        </p:blipFill>
        <p:spPr>
          <a:xfrm>
            <a:off x="4001035" y="6174682"/>
            <a:ext cx="4189930" cy="262383"/>
          </a:xfrm>
          <a:prstGeom prst="rect">
            <a:avLst/>
          </a:prstGeom>
        </p:spPr>
      </p:pic>
    </p:spTree>
    <p:extLst>
      <p:ext uri="{BB962C8B-B14F-4D97-AF65-F5344CB8AC3E}">
        <p14:creationId xmlns:p14="http://schemas.microsoft.com/office/powerpoint/2010/main" val="450709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Financial Education</a:t>
            </a:r>
          </a:p>
        </p:txBody>
      </p:sp>
      <p:sp>
        <p:nvSpPr>
          <p:cNvPr id="3" name="Content Placeholder 2"/>
          <p:cNvSpPr>
            <a:spLocks noGrp="1"/>
          </p:cNvSpPr>
          <p:nvPr>
            <p:ph idx="1"/>
          </p:nvPr>
        </p:nvSpPr>
        <p:spPr/>
        <p:txBody>
          <a:bodyPr>
            <a:noAutofit/>
          </a:bodyPr>
          <a:lstStyle/>
          <a:p>
            <a:pPr defTabSz="914400">
              <a:lnSpc>
                <a:spcPts val="2980"/>
              </a:lnSpc>
              <a:spcBef>
                <a:spcPts val="0"/>
              </a:spcBef>
              <a:buClrTx/>
            </a:pPr>
            <a:r>
              <a:rPr lang="en-US" sz="2400" dirty="0"/>
              <a:t>Read 4 books</a:t>
            </a:r>
          </a:p>
          <a:p>
            <a:pPr lvl="1" defTabSz="914400">
              <a:lnSpc>
                <a:spcPts val="2980"/>
              </a:lnSpc>
              <a:spcBef>
                <a:spcPts val="600"/>
              </a:spcBef>
              <a:buClrTx/>
            </a:pPr>
            <a:r>
              <a:rPr lang="en-US" b="1" dirty="0"/>
              <a:t>Personal Finance: </a:t>
            </a:r>
            <a:r>
              <a:rPr lang="en-US" i="1" dirty="0"/>
              <a:t>Personal Finance for Dummies </a:t>
            </a:r>
            <a:r>
              <a:rPr lang="en-US" dirty="0"/>
              <a:t>by Eric Tyson</a:t>
            </a:r>
          </a:p>
          <a:p>
            <a:pPr lvl="1" defTabSz="914400">
              <a:lnSpc>
                <a:spcPts val="2980"/>
              </a:lnSpc>
              <a:spcBef>
                <a:spcPts val="0"/>
              </a:spcBef>
              <a:buClrTx/>
            </a:pPr>
            <a:r>
              <a:rPr lang="en-US" b="1" dirty="0"/>
              <a:t>Investing: </a:t>
            </a:r>
            <a:r>
              <a:rPr lang="en-US" i="1" dirty="0"/>
              <a:t>The </a:t>
            </a:r>
            <a:r>
              <a:rPr lang="en-US" i="1" dirty="0" err="1"/>
              <a:t>Bogleheads</a:t>
            </a:r>
            <a:r>
              <a:rPr lang="en-US" i="1" dirty="0"/>
              <a:t> Guide to Investing </a:t>
            </a:r>
            <a:r>
              <a:rPr lang="en-US" dirty="0"/>
              <a:t>by Taylor Larimore et al</a:t>
            </a:r>
          </a:p>
          <a:p>
            <a:pPr lvl="1" defTabSz="914400">
              <a:lnSpc>
                <a:spcPts val="2980"/>
              </a:lnSpc>
              <a:spcBef>
                <a:spcPts val="0"/>
              </a:spcBef>
              <a:buClrTx/>
            </a:pPr>
            <a:r>
              <a:rPr lang="en-US" b="1" dirty="0"/>
              <a:t>Behavioral Finance: </a:t>
            </a:r>
            <a:r>
              <a:rPr lang="en-US" i="1" dirty="0"/>
              <a:t>How to Think About Money </a:t>
            </a:r>
            <a:r>
              <a:rPr lang="en-US" dirty="0"/>
              <a:t>by Jonathan Clements</a:t>
            </a:r>
          </a:p>
          <a:p>
            <a:pPr lvl="1" defTabSz="914400">
              <a:lnSpc>
                <a:spcPts val="2980"/>
              </a:lnSpc>
              <a:spcBef>
                <a:spcPts val="0"/>
              </a:spcBef>
              <a:buClrTx/>
            </a:pPr>
            <a:r>
              <a:rPr lang="en-US" b="1" dirty="0"/>
              <a:t>Physician-Specific Finance: </a:t>
            </a:r>
            <a:r>
              <a:rPr lang="en-US" i="1" spc="-20" dirty="0"/>
              <a:t>The White Coat Investor </a:t>
            </a:r>
            <a:r>
              <a:rPr lang="en-US" dirty="0"/>
              <a:t>or </a:t>
            </a:r>
            <a:r>
              <a:rPr lang="en-US" i="1" spc="-20" dirty="0"/>
              <a:t>Financial Boot Camp </a:t>
            </a:r>
            <a:r>
              <a:rPr lang="en-US" dirty="0"/>
              <a:t>by Jim Dahle</a:t>
            </a:r>
          </a:p>
          <a:p>
            <a:pPr indent="-285750" defTabSz="914400">
              <a:lnSpc>
                <a:spcPts val="2980"/>
              </a:lnSpc>
              <a:spcBef>
                <a:spcPts val="1200"/>
              </a:spcBef>
              <a:buClrTx/>
            </a:pPr>
            <a:r>
              <a:rPr lang="en-US" sz="2400" dirty="0"/>
              <a:t>The cheapest, easiest, good financial book to get through</a:t>
            </a:r>
          </a:p>
          <a:p>
            <a:pPr lvl="1" defTabSz="914400">
              <a:lnSpc>
                <a:spcPts val="2980"/>
              </a:lnSpc>
              <a:spcBef>
                <a:spcPts val="600"/>
              </a:spcBef>
              <a:buClrTx/>
            </a:pPr>
            <a:r>
              <a:rPr lang="en-US" i="1" dirty="0"/>
              <a:t>If You Can </a:t>
            </a:r>
            <a:r>
              <a:rPr lang="en-US" dirty="0"/>
              <a:t>by William Bernstein (16-page free PDF) </a:t>
            </a:r>
            <a:r>
              <a:rPr lang="en-US" dirty="0">
                <a:solidFill>
                  <a:srgbClr val="002060"/>
                </a:solidFill>
              </a:rPr>
              <a:t>www.etf.com/docs/IfYouCan.pdf</a:t>
            </a:r>
          </a:p>
          <a:p>
            <a:pPr defTabSz="914400">
              <a:lnSpc>
                <a:spcPts val="2980"/>
              </a:lnSpc>
              <a:spcBef>
                <a:spcPts val="1200"/>
              </a:spcBef>
              <a:buClrTx/>
            </a:pPr>
            <a:r>
              <a:rPr lang="en-US" sz="2400" dirty="0"/>
              <a:t>Put a written financial plan in place</a:t>
            </a:r>
          </a:p>
        </p:txBody>
      </p:sp>
      <p:sp>
        <p:nvSpPr>
          <p:cNvPr id="6" name="Title 1">
            <a:extLst>
              <a:ext uri="{FF2B5EF4-FFF2-40B4-BE49-F238E27FC236}">
                <a16:creationId xmlns:a16="http://schemas.microsoft.com/office/drawing/2014/main" id="{0874CC86-E9F7-BB32-77F7-786978FE4C61}"/>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Financial Literacy</a:t>
            </a:r>
          </a:p>
        </p:txBody>
      </p:sp>
    </p:spTree>
    <p:extLst>
      <p:ext uri="{BB962C8B-B14F-4D97-AF65-F5344CB8AC3E}">
        <p14:creationId xmlns:p14="http://schemas.microsoft.com/office/powerpoint/2010/main" val="131583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Continuing Financial Education (CFE)</a:t>
            </a:r>
          </a:p>
        </p:txBody>
      </p:sp>
      <p:sp>
        <p:nvSpPr>
          <p:cNvPr id="3" name="Content Placeholder 2"/>
          <p:cNvSpPr>
            <a:spLocks noGrp="1"/>
          </p:cNvSpPr>
          <p:nvPr>
            <p:ph idx="1"/>
          </p:nvPr>
        </p:nvSpPr>
        <p:spPr/>
        <p:txBody>
          <a:bodyPr>
            <a:normAutofit/>
          </a:bodyPr>
          <a:lstStyle/>
          <a:p>
            <a:pPr defTabSz="914400">
              <a:spcBef>
                <a:spcPts val="0"/>
              </a:spcBef>
              <a:spcAft>
                <a:spcPts val="1200"/>
              </a:spcAft>
              <a:buClrTx/>
            </a:pPr>
            <a:r>
              <a:rPr lang="en-US" dirty="0"/>
              <a:t>Read one good financial book each year</a:t>
            </a:r>
          </a:p>
          <a:p>
            <a:pPr defTabSz="914400">
              <a:spcBef>
                <a:spcPts val="0"/>
              </a:spcBef>
              <a:spcAft>
                <a:spcPts val="1200"/>
              </a:spcAft>
              <a:buClrTx/>
            </a:pPr>
            <a:r>
              <a:rPr lang="en-US" sz="2400" dirty="0"/>
              <a:t>Follow a good financial blog, reading 5-10 posts/month</a:t>
            </a:r>
          </a:p>
          <a:p>
            <a:pPr defTabSz="914400">
              <a:spcBef>
                <a:spcPts val="0"/>
              </a:spcBef>
              <a:spcAft>
                <a:spcPts val="1200"/>
              </a:spcAft>
              <a:buClrTx/>
            </a:pPr>
            <a:r>
              <a:rPr lang="en-US" dirty="0"/>
              <a:t>Listen to a good financial podcast</a:t>
            </a:r>
            <a:endParaRPr lang="en-US" sz="2400" dirty="0"/>
          </a:p>
        </p:txBody>
      </p:sp>
      <p:sp>
        <p:nvSpPr>
          <p:cNvPr id="4" name="Title 1">
            <a:extLst>
              <a:ext uri="{FF2B5EF4-FFF2-40B4-BE49-F238E27FC236}">
                <a16:creationId xmlns:a16="http://schemas.microsoft.com/office/drawing/2014/main" id="{0EB997F7-F99B-F4B9-0C6B-133B6444DCAC}"/>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Financial Literacy</a:t>
            </a:r>
          </a:p>
        </p:txBody>
      </p:sp>
    </p:spTree>
    <p:extLst>
      <p:ext uri="{BB962C8B-B14F-4D97-AF65-F5344CB8AC3E}">
        <p14:creationId xmlns:p14="http://schemas.microsoft.com/office/powerpoint/2010/main" val="669570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Frugal</a:t>
            </a:r>
            <a:br>
              <a:rPr lang="en-US" dirty="0"/>
            </a:br>
            <a:r>
              <a:rPr lang="en-US" dirty="0"/>
              <a:t>Living</a:t>
            </a:r>
          </a:p>
        </p:txBody>
      </p:sp>
      <p:pic>
        <p:nvPicPr>
          <p:cNvPr id="6" name="Picture 5">
            <a:extLst>
              <a:ext uri="{FF2B5EF4-FFF2-40B4-BE49-F238E27FC236}">
                <a16:creationId xmlns:a16="http://schemas.microsoft.com/office/drawing/2014/main" id="{95FFF109-4D75-B7B8-BC1A-90ED7DB364A6}"/>
              </a:ext>
            </a:extLst>
          </p:cNvPr>
          <p:cNvPicPr>
            <a:picLocks noChangeAspect="1"/>
          </p:cNvPicPr>
          <p:nvPr/>
        </p:nvPicPr>
        <p:blipFill>
          <a:blip r:embed="rId2"/>
          <a:srcRect l="24104" r="24104"/>
          <a:stretch/>
        </p:blipFill>
        <p:spPr>
          <a:xfrm>
            <a:off x="7028321" y="0"/>
            <a:ext cx="5163679" cy="6892390"/>
          </a:xfrm>
          <a:prstGeom prst="rect">
            <a:avLst/>
          </a:prstGeom>
        </p:spPr>
      </p:pic>
    </p:spTree>
    <p:extLst>
      <p:ext uri="{BB962C8B-B14F-4D97-AF65-F5344CB8AC3E}">
        <p14:creationId xmlns:p14="http://schemas.microsoft.com/office/powerpoint/2010/main" val="1286336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Real Cost of Your Purchases</a:t>
            </a:r>
          </a:p>
        </p:txBody>
      </p:sp>
      <p:sp>
        <p:nvSpPr>
          <p:cNvPr id="3" name="Content Placeholder 2"/>
          <p:cNvSpPr>
            <a:spLocks noGrp="1"/>
          </p:cNvSpPr>
          <p:nvPr>
            <p:ph idx="1"/>
          </p:nvPr>
        </p:nvSpPr>
        <p:spPr/>
        <p:txBody>
          <a:bodyPr>
            <a:normAutofit/>
          </a:bodyPr>
          <a:lstStyle/>
          <a:p>
            <a:pPr defTabSz="914400">
              <a:spcBef>
                <a:spcPts val="0"/>
              </a:spcBef>
              <a:buClrTx/>
            </a:pPr>
            <a:r>
              <a:rPr lang="en-US" dirty="0"/>
              <a:t>Every dollar you spend is really 2-3 dollars once you pay it back</a:t>
            </a:r>
          </a:p>
          <a:p>
            <a:pPr lvl="1" defTabSz="914400">
              <a:spcBef>
                <a:spcPts val="1200"/>
              </a:spcBef>
              <a:buClrTx/>
            </a:pPr>
            <a:r>
              <a:rPr lang="en-US" dirty="0"/>
              <a:t>Spend carefully</a:t>
            </a:r>
          </a:p>
          <a:p>
            <a:pPr defTabSz="914400">
              <a:spcBef>
                <a:spcPts val="1200"/>
              </a:spcBef>
              <a:buClrTx/>
            </a:pPr>
            <a:r>
              <a:rPr lang="en-US" dirty="0"/>
              <a:t>How is that possible?</a:t>
            </a:r>
          </a:p>
          <a:p>
            <a:pPr lvl="1">
              <a:spcBef>
                <a:spcPts val="1200"/>
              </a:spcBef>
            </a:pPr>
            <a:r>
              <a:rPr lang="en-US" dirty="0"/>
              <a:t>The time value of money</a:t>
            </a:r>
          </a:p>
          <a:p>
            <a:pPr lvl="1">
              <a:spcBef>
                <a:spcPts val="0"/>
              </a:spcBef>
            </a:pPr>
            <a:r>
              <a:rPr lang="en-US" dirty="0"/>
              <a:t>The effect of higher tax rates as an attending</a:t>
            </a:r>
          </a:p>
        </p:txBody>
      </p:sp>
      <p:sp>
        <p:nvSpPr>
          <p:cNvPr id="4" name="Title 1">
            <a:extLst>
              <a:ext uri="{FF2B5EF4-FFF2-40B4-BE49-F238E27FC236}">
                <a16:creationId xmlns:a16="http://schemas.microsoft.com/office/drawing/2014/main" id="{A6FC1297-6096-F82D-F1C4-7DE1C0A8F90C}"/>
              </a:ext>
            </a:extLst>
          </p:cNvPr>
          <p:cNvSpPr txBox="1">
            <a:spLocks/>
          </p:cNvSpPr>
          <p:nvPr/>
        </p:nvSpPr>
        <p:spPr>
          <a:xfrm>
            <a:off x="493642" y="303831"/>
            <a:ext cx="11465747" cy="515875"/>
          </a:xfrm>
          <a:prstGeom prst="rect">
            <a:avLst/>
          </a:prstGeom>
        </p:spPr>
        <p:txBody>
          <a:bodyPr vert="horz" lIns="91440" tIns="45720" rIns="91440" bIns="45720" rtlCol="0" anchor="t">
            <a:noAutofit/>
          </a:bodyPr>
          <a:lstStyle>
            <a:lvl1pPr algn="l" defTabSz="914400" rtl="0" eaLnBrk="1" latinLnBrk="0" hangingPunct="1">
              <a:lnSpc>
                <a:spcPts val="7540"/>
              </a:lnSpc>
              <a:spcBef>
                <a:spcPct val="0"/>
              </a:spcBef>
              <a:buNone/>
              <a:defRPr sz="7200" b="1" i="0" kern="1200">
                <a:solidFill>
                  <a:schemeClr val="bg2"/>
                </a:solidFill>
                <a:latin typeface="Helvetica Neue" panose="02000503000000020004" pitchFamily="2" charset="0"/>
                <a:ea typeface="Helvetica Neue" panose="02000503000000020004" pitchFamily="2" charset="0"/>
                <a:cs typeface="Helvetica Neue" panose="02000503000000020004" pitchFamily="2" charset="0"/>
              </a:defRPr>
            </a:lvl1pPr>
          </a:lstStyle>
          <a:p>
            <a:pPr>
              <a:lnSpc>
                <a:spcPct val="100000"/>
              </a:lnSpc>
            </a:pPr>
            <a:r>
              <a:rPr lang="en-US" sz="1800" dirty="0">
                <a:solidFill>
                  <a:srgbClr val="8DC5DB"/>
                </a:solidFill>
                <a:latin typeface="Arial" panose="020B0604020202020204" pitchFamily="34" charset="0"/>
                <a:cs typeface="Arial" panose="020B0604020202020204" pitchFamily="34" charset="0"/>
              </a:rPr>
              <a:t>Financial Basics for Medical Students  </a:t>
            </a:r>
            <a:r>
              <a:rPr lang="en-US" sz="1800" dirty="0">
                <a:solidFill>
                  <a:srgbClr val="2F78BD"/>
                </a:solidFill>
                <a:latin typeface="Arial" panose="020B0604020202020204" pitchFamily="34" charset="0"/>
                <a:cs typeface="Arial" panose="020B0604020202020204" pitchFamily="34" charset="0"/>
              </a:rPr>
              <a:t>Frugal Living</a:t>
            </a:r>
          </a:p>
        </p:txBody>
      </p:sp>
    </p:spTree>
    <p:extLst>
      <p:ext uri="{BB962C8B-B14F-4D97-AF65-F5344CB8AC3E}">
        <p14:creationId xmlns:p14="http://schemas.microsoft.com/office/powerpoint/2010/main" val="142514864"/>
      </p:ext>
    </p:extLst>
  </p:cSld>
  <p:clrMapOvr>
    <a:masterClrMapping/>
  </p:clrMapOvr>
</p:sld>
</file>

<file path=ppt/theme/theme1.xml><?xml version="1.0" encoding="utf-8"?>
<a:theme xmlns:a="http://schemas.openxmlformats.org/drawingml/2006/main" name="Office Theme">
  <a:themeElements>
    <a:clrScheme name="Custom 3">
      <a:dk1>
        <a:srgbClr val="023160"/>
      </a:dk1>
      <a:lt1>
        <a:srgbClr val="D8D8D8"/>
      </a:lt1>
      <a:dk2>
        <a:srgbClr val="D8D8D8"/>
      </a:dk2>
      <a:lt2>
        <a:srgbClr val="FFFFFF"/>
      </a:lt2>
      <a:accent1>
        <a:srgbClr val="002060"/>
      </a:accent1>
      <a:accent2>
        <a:srgbClr val="61AEC3"/>
      </a:accent2>
      <a:accent3>
        <a:srgbClr val="A5A5A5"/>
      </a:accent3>
      <a:accent4>
        <a:srgbClr val="122148"/>
      </a:accent4>
      <a:accent5>
        <a:srgbClr val="5B9BD5"/>
      </a:accent5>
      <a:accent6>
        <a:srgbClr val="2F78BD"/>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4815</TotalTime>
  <Words>2837</Words>
  <Application>Microsoft Macintosh PowerPoint</Application>
  <PresentationFormat>Widescreen</PresentationFormat>
  <Paragraphs>433</Paragraphs>
  <Slides>51</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Calibri</vt:lpstr>
      <vt:lpstr>Franklin Gothic Book</vt:lpstr>
      <vt:lpstr>Helvetica Neue</vt:lpstr>
      <vt:lpstr>System Font Regular</vt:lpstr>
      <vt:lpstr>Office Theme</vt:lpstr>
      <vt:lpstr>PowerPoint Presentation</vt:lpstr>
      <vt:lpstr>PowerPoint Presentation</vt:lpstr>
      <vt:lpstr>What We’ll Cover Today</vt:lpstr>
      <vt:lpstr>Financial Literacy</vt:lpstr>
      <vt:lpstr>Financial Literacy</vt:lpstr>
      <vt:lpstr>Initial Financial Education</vt:lpstr>
      <vt:lpstr>Continuing Financial Education (CFE)</vt:lpstr>
      <vt:lpstr>Frugal Living</vt:lpstr>
      <vt:lpstr>The Real Cost of Your Purchases</vt:lpstr>
      <vt:lpstr>The Real Cost of Your Purchases</vt:lpstr>
      <vt:lpstr>The Real Cost of Your Purchases</vt:lpstr>
      <vt:lpstr>Frugal Down</vt:lpstr>
      <vt:lpstr>Minimize Debt</vt:lpstr>
      <vt:lpstr>School &amp; Residency Choice</vt:lpstr>
      <vt:lpstr>Consider School/Residency Cost</vt:lpstr>
      <vt:lpstr>Consider School/Residency Cost</vt:lpstr>
      <vt:lpstr>Consider School/Residency Cost</vt:lpstr>
      <vt:lpstr>Specialty  Choice</vt:lpstr>
      <vt:lpstr>The Truth About Medicine and Money</vt:lpstr>
      <vt:lpstr>The Truth About Medicine and Money</vt:lpstr>
      <vt:lpstr>PowerPoint Presentation</vt:lpstr>
      <vt:lpstr>The Truth About Medicine and Money</vt:lpstr>
      <vt:lpstr>The Truth About Medicine and Money</vt:lpstr>
      <vt:lpstr>The Truth About Medicine and Money</vt:lpstr>
      <vt:lpstr>Student Loan Management</vt:lpstr>
      <vt:lpstr>The Federal Programs</vt:lpstr>
      <vt:lpstr>The Income Based Repayment Programs</vt:lpstr>
      <vt:lpstr>The Income Driven Repayment Programs</vt:lpstr>
      <vt:lpstr>ICR</vt:lpstr>
      <vt:lpstr>IBR</vt:lpstr>
      <vt:lpstr>PAYE</vt:lpstr>
      <vt:lpstr>REPAYE</vt:lpstr>
      <vt:lpstr>REPAYE</vt:lpstr>
      <vt:lpstr>PSLF</vt:lpstr>
      <vt:lpstr>PSLF</vt:lpstr>
      <vt:lpstr>The Other Option</vt:lpstr>
      <vt:lpstr>Student Loan Refinancing</vt:lpstr>
      <vt:lpstr>Student Loan Refinancing Companies</vt:lpstr>
      <vt:lpstr>Refinancing in Residency</vt:lpstr>
      <vt:lpstr>How to Pay Off Loans in 2-5 Years</vt:lpstr>
      <vt:lpstr>Live Like a Resident!</vt:lpstr>
      <vt:lpstr>Why Residents Should Rent</vt:lpstr>
      <vt:lpstr>Fight the Burning Desire!</vt:lpstr>
      <vt:lpstr>Fight the Burning Desire!</vt:lpstr>
      <vt:lpstr>Fight the Burning Desire!</vt:lpstr>
      <vt:lpstr>Financial Steps As You Leave Medical School</vt:lpstr>
      <vt:lpstr>Student Loans</vt:lpstr>
      <vt:lpstr>Insurance</vt:lpstr>
      <vt:lpstr>Learn to Live on Less Than You Make</vt:lpstr>
      <vt:lpstr>What We Learned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Basics for Medical Students</dc:title>
  <dc:creator>Dahle Family</dc:creator>
  <cp:lastModifiedBy>Katie Farley</cp:lastModifiedBy>
  <cp:revision>73</cp:revision>
  <dcterms:created xsi:type="dcterms:W3CDTF">2019-01-14T23:39:41Z</dcterms:created>
  <dcterms:modified xsi:type="dcterms:W3CDTF">2023-04-27T15:06:37Z</dcterms:modified>
</cp:coreProperties>
</file>