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1"/>
  </p:sldMasterIdLst>
  <p:notesMasterIdLst>
    <p:notesMasterId r:id="rId57"/>
  </p:notesMasterIdLst>
  <p:sldIdLst>
    <p:sldId id="256" r:id="rId2"/>
    <p:sldId id="257" r:id="rId3"/>
    <p:sldId id="259" r:id="rId4"/>
    <p:sldId id="258" r:id="rId5"/>
    <p:sldId id="308" r:id="rId6"/>
    <p:sldId id="309" r:id="rId7"/>
    <p:sldId id="398" r:id="rId8"/>
    <p:sldId id="261" r:id="rId9"/>
    <p:sldId id="280" r:id="rId10"/>
    <p:sldId id="310" r:id="rId11"/>
    <p:sldId id="352" r:id="rId12"/>
    <p:sldId id="354" r:id="rId13"/>
    <p:sldId id="355" r:id="rId14"/>
    <p:sldId id="356" r:id="rId15"/>
    <p:sldId id="357" r:id="rId16"/>
    <p:sldId id="358" r:id="rId17"/>
    <p:sldId id="359" r:id="rId18"/>
    <p:sldId id="360" r:id="rId19"/>
    <p:sldId id="361" r:id="rId20"/>
    <p:sldId id="362" r:id="rId21"/>
    <p:sldId id="363" r:id="rId22"/>
    <p:sldId id="364" r:id="rId23"/>
    <p:sldId id="365" r:id="rId24"/>
    <p:sldId id="366" r:id="rId25"/>
    <p:sldId id="367" r:id="rId26"/>
    <p:sldId id="368" r:id="rId27"/>
    <p:sldId id="369" r:id="rId28"/>
    <p:sldId id="370" r:id="rId29"/>
    <p:sldId id="371" r:id="rId30"/>
    <p:sldId id="372" r:id="rId31"/>
    <p:sldId id="373" r:id="rId32"/>
    <p:sldId id="374" r:id="rId33"/>
    <p:sldId id="375" r:id="rId34"/>
    <p:sldId id="376" r:id="rId35"/>
    <p:sldId id="377" r:id="rId36"/>
    <p:sldId id="378" r:id="rId37"/>
    <p:sldId id="379" r:id="rId38"/>
    <p:sldId id="380" r:id="rId39"/>
    <p:sldId id="381" r:id="rId40"/>
    <p:sldId id="382" r:id="rId41"/>
    <p:sldId id="383" r:id="rId42"/>
    <p:sldId id="389" r:id="rId43"/>
    <p:sldId id="390" r:id="rId44"/>
    <p:sldId id="384" r:id="rId45"/>
    <p:sldId id="385" r:id="rId46"/>
    <p:sldId id="386" r:id="rId47"/>
    <p:sldId id="387" r:id="rId48"/>
    <p:sldId id="391" r:id="rId49"/>
    <p:sldId id="392" r:id="rId50"/>
    <p:sldId id="393" r:id="rId51"/>
    <p:sldId id="394" r:id="rId52"/>
    <p:sldId id="395" r:id="rId53"/>
    <p:sldId id="396" r:id="rId54"/>
    <p:sldId id="351" r:id="rId55"/>
    <p:sldId id="40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5DB"/>
    <a:srgbClr val="2F78BD"/>
    <a:srgbClr val="D2FFFD"/>
    <a:srgbClr val="61A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82"/>
    <p:restoredTop sz="94541"/>
  </p:normalViewPr>
  <p:slideViewPr>
    <p:cSldViewPr snapToGrid="0" snapToObjects="1">
      <p:cViewPr>
        <p:scale>
          <a:sx n="105" d="100"/>
          <a:sy n="105" d="100"/>
        </p:scale>
        <p:origin x="1208"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29D9D-BFAE-E542-86D8-93303692976B}" type="datetimeFigureOut">
              <a:rPr lang="en-US" smtClean="0"/>
              <a:t>4/25/23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1FB29-0939-6746-B4A0-FA9C1249ECE9}" type="slidenum">
              <a:rPr lang="en-US" smtClean="0"/>
              <a:t>‹#›</a:t>
            </a:fld>
            <a:endParaRPr lang="en-US"/>
          </a:p>
        </p:txBody>
      </p:sp>
    </p:spTree>
    <p:extLst>
      <p:ext uri="{BB962C8B-B14F-4D97-AF65-F5344CB8AC3E}">
        <p14:creationId xmlns:p14="http://schemas.microsoft.com/office/powerpoint/2010/main" val="22629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a:t>
            </a:r>
            <a:r>
              <a:rPr lang="en-US" baseline="0" dirty="0"/>
              <a:t>le most of the material in this presentation is timeless, some of it will eventually be out of date.  Be sure to check for updated material at The White Coat Investor, especially if you are presenting these slides after 2019. </a:t>
            </a:r>
            <a:endParaRPr lang="en-US" dirty="0"/>
          </a:p>
        </p:txBody>
      </p:sp>
      <p:sp>
        <p:nvSpPr>
          <p:cNvPr id="4" name="Slide Number Placeholder 3"/>
          <p:cNvSpPr>
            <a:spLocks noGrp="1"/>
          </p:cNvSpPr>
          <p:nvPr>
            <p:ph type="sldNum" sz="quarter" idx="10"/>
          </p:nvPr>
        </p:nvSpPr>
        <p:spPr/>
        <p:txBody>
          <a:bodyPr/>
          <a:lstStyle/>
          <a:p>
            <a:fld id="{2861FB29-0939-6746-B4A0-FA9C1249ECE9}" type="slidenum">
              <a:rPr lang="en-US" smtClean="0"/>
              <a:t>1</a:t>
            </a:fld>
            <a:endParaRPr lang="en-US"/>
          </a:p>
        </p:txBody>
      </p:sp>
    </p:spTree>
    <p:extLst>
      <p:ext uri="{BB962C8B-B14F-4D97-AF65-F5344CB8AC3E}">
        <p14:creationId xmlns:p14="http://schemas.microsoft.com/office/powerpoint/2010/main" val="232611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include this slide in any presentation you give using even one of these slides to protect both you and me from liability</a:t>
            </a:r>
            <a:endParaRPr lang="en-US" dirty="0"/>
          </a:p>
        </p:txBody>
      </p:sp>
      <p:sp>
        <p:nvSpPr>
          <p:cNvPr id="4" name="Slide Number Placeholder 3"/>
          <p:cNvSpPr>
            <a:spLocks noGrp="1"/>
          </p:cNvSpPr>
          <p:nvPr>
            <p:ph type="sldNum" sz="quarter" idx="10"/>
          </p:nvPr>
        </p:nvSpPr>
        <p:spPr/>
        <p:txBody>
          <a:bodyPr/>
          <a:lstStyle/>
          <a:p>
            <a:fld id="{2861FB29-0939-6746-B4A0-FA9C1249ECE9}" type="slidenum">
              <a:rPr lang="en-US" smtClean="0"/>
              <a:t>2</a:t>
            </a:fld>
            <a:endParaRPr lang="en-US"/>
          </a:p>
        </p:txBody>
      </p:sp>
    </p:spTree>
    <p:extLst>
      <p:ext uri="{BB962C8B-B14F-4D97-AF65-F5344CB8AC3E}">
        <p14:creationId xmlns:p14="http://schemas.microsoft.com/office/powerpoint/2010/main" val="1133394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3</a:t>
            </a:fld>
            <a:endParaRPr lang="en-US"/>
          </a:p>
        </p:txBody>
      </p:sp>
    </p:spTree>
    <p:extLst>
      <p:ext uri="{BB962C8B-B14F-4D97-AF65-F5344CB8AC3E}">
        <p14:creationId xmlns:p14="http://schemas.microsoft.com/office/powerpoint/2010/main" val="1101160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7</a:t>
            </a:fld>
            <a:endParaRPr lang="en-US"/>
          </a:p>
        </p:txBody>
      </p:sp>
    </p:spTree>
    <p:extLst>
      <p:ext uri="{BB962C8B-B14F-4D97-AF65-F5344CB8AC3E}">
        <p14:creationId xmlns:p14="http://schemas.microsoft.com/office/powerpoint/2010/main" val="89008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8</a:t>
            </a:fld>
            <a:endParaRPr lang="en-US"/>
          </a:p>
        </p:txBody>
      </p:sp>
    </p:spTree>
    <p:extLst>
      <p:ext uri="{BB962C8B-B14F-4D97-AF65-F5344CB8AC3E}">
        <p14:creationId xmlns:p14="http://schemas.microsoft.com/office/powerpoint/2010/main" val="215110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text is updated for 2020 but the chart is not.</a:t>
            </a:r>
          </a:p>
        </p:txBody>
      </p:sp>
      <p:sp>
        <p:nvSpPr>
          <p:cNvPr id="4" name="Slide Number Placeholder 3"/>
          <p:cNvSpPr>
            <a:spLocks noGrp="1"/>
          </p:cNvSpPr>
          <p:nvPr>
            <p:ph type="sldNum" sz="quarter" idx="10"/>
          </p:nvPr>
        </p:nvSpPr>
        <p:spPr/>
        <p:txBody>
          <a:bodyPr/>
          <a:lstStyle/>
          <a:p>
            <a:fld id="{2861FB29-0939-6746-B4A0-FA9C1249ECE9}" type="slidenum">
              <a:rPr lang="en-US" smtClean="0"/>
              <a:t>31</a:t>
            </a:fld>
            <a:endParaRPr lang="en-US"/>
          </a:p>
        </p:txBody>
      </p:sp>
    </p:spTree>
    <p:extLst>
      <p:ext uri="{BB962C8B-B14F-4D97-AF65-F5344CB8AC3E}">
        <p14:creationId xmlns:p14="http://schemas.microsoft.com/office/powerpoint/2010/main" val="1499131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to presenter: Personalize this slide according to the state you are presenting in: https://</a:t>
            </a:r>
            <a:r>
              <a:rPr lang="en-US" baseline="0" dirty="0" err="1"/>
              <a:t>assetprotectionsociety.org</a:t>
            </a:r>
            <a:r>
              <a:rPr lang="en-US" baseline="0" dirty="0"/>
              <a:t>/state-asset-protection-laws/</a:t>
            </a:r>
            <a:endParaRPr lang="en-US" dirty="0"/>
          </a:p>
        </p:txBody>
      </p:sp>
      <p:sp>
        <p:nvSpPr>
          <p:cNvPr id="4" name="Slide Number Placeholder 3"/>
          <p:cNvSpPr>
            <a:spLocks noGrp="1"/>
          </p:cNvSpPr>
          <p:nvPr>
            <p:ph type="sldNum" sz="quarter" idx="10"/>
          </p:nvPr>
        </p:nvSpPr>
        <p:spPr/>
        <p:txBody>
          <a:bodyPr/>
          <a:lstStyle/>
          <a:p>
            <a:fld id="{2861FB29-0939-6746-B4A0-FA9C1249ECE9}" type="slidenum">
              <a:rPr lang="en-US" smtClean="0"/>
              <a:t>51</a:t>
            </a:fld>
            <a:endParaRPr lang="en-US"/>
          </a:p>
        </p:txBody>
      </p:sp>
    </p:spTree>
    <p:extLst>
      <p:ext uri="{BB962C8B-B14F-4D97-AF65-F5344CB8AC3E}">
        <p14:creationId xmlns:p14="http://schemas.microsoft.com/office/powerpoint/2010/main" val="1283924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54</a:t>
            </a:fld>
            <a:endParaRPr lang="en-US"/>
          </a:p>
        </p:txBody>
      </p:sp>
    </p:spTree>
    <p:extLst>
      <p:ext uri="{BB962C8B-B14F-4D97-AF65-F5344CB8AC3E}">
        <p14:creationId xmlns:p14="http://schemas.microsoft.com/office/powerpoint/2010/main" val="879086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55</a:t>
            </a:fld>
            <a:endParaRPr lang="en-US"/>
          </a:p>
        </p:txBody>
      </p:sp>
    </p:spTree>
    <p:extLst>
      <p:ext uri="{BB962C8B-B14F-4D97-AF65-F5344CB8AC3E}">
        <p14:creationId xmlns:p14="http://schemas.microsoft.com/office/powerpoint/2010/main" val="3249199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whitecoatinvestor.com/"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5B13C-33F5-55EE-E080-E7ED3EC00AA1}"/>
              </a:ext>
            </a:extLst>
          </p:cNvPr>
          <p:cNvPicPr>
            <a:picLocks noChangeAspect="1"/>
          </p:cNvPicPr>
          <p:nvPr userDrawn="1"/>
        </p:nvPicPr>
        <p:blipFill>
          <a:blip r:embed="rId2"/>
          <a:srcRect/>
          <a:stretch/>
        </p:blipFill>
        <p:spPr>
          <a:xfrm>
            <a:off x="0" y="0"/>
            <a:ext cx="12192000" cy="6858000"/>
          </a:xfrm>
          <a:prstGeom prst="rect">
            <a:avLst/>
          </a:prstGeom>
        </p:spPr>
      </p:pic>
      <p:cxnSp>
        <p:nvCxnSpPr>
          <p:cNvPr id="7" name="Straight Connector 6">
            <a:extLst>
              <a:ext uri="{FF2B5EF4-FFF2-40B4-BE49-F238E27FC236}">
                <a16:creationId xmlns:a16="http://schemas.microsoft.com/office/drawing/2014/main" id="{928F86E1-4F46-EB3C-E4E2-3747F3FEB025}"/>
              </a:ext>
            </a:extLst>
          </p:cNvPr>
          <p:cNvCxnSpPr>
            <a:cxnSpLocks/>
          </p:cNvCxnSpPr>
          <p:nvPr userDrawn="1"/>
        </p:nvCxnSpPr>
        <p:spPr>
          <a:xfrm>
            <a:off x="775251" y="2345635"/>
            <a:ext cx="0" cy="2594113"/>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F555E21-A5A2-6C87-7E90-63E600088D1D}"/>
              </a:ext>
            </a:extLst>
          </p:cNvPr>
          <p:cNvPicPr>
            <a:picLocks noChangeAspect="1"/>
          </p:cNvPicPr>
          <p:nvPr userDrawn="1"/>
        </p:nvPicPr>
        <p:blipFill>
          <a:blip r:embed="rId3"/>
          <a:stretch>
            <a:fillRect/>
          </a:stretch>
        </p:blipFill>
        <p:spPr>
          <a:xfrm>
            <a:off x="775252" y="6090057"/>
            <a:ext cx="3905032" cy="244542"/>
          </a:xfrm>
          <a:prstGeom prst="rect">
            <a:avLst/>
          </a:prstGeom>
        </p:spPr>
      </p:pic>
      <p:sp>
        <p:nvSpPr>
          <p:cNvPr id="12" name="TextBox 11">
            <a:extLst>
              <a:ext uri="{FF2B5EF4-FFF2-40B4-BE49-F238E27FC236}">
                <a16:creationId xmlns:a16="http://schemas.microsoft.com/office/drawing/2014/main" id="{74C3A88B-BF9C-E1DE-FEC0-09195A060226}"/>
              </a:ext>
            </a:extLst>
          </p:cNvPr>
          <p:cNvSpPr txBox="1"/>
          <p:nvPr userDrawn="1"/>
        </p:nvSpPr>
        <p:spPr>
          <a:xfrm>
            <a:off x="894525" y="2273443"/>
            <a:ext cx="11125021" cy="1938992"/>
          </a:xfrm>
          <a:prstGeom prst="rect">
            <a:avLst/>
          </a:prstGeom>
          <a:noFill/>
        </p:spPr>
        <p:txBody>
          <a:bodyPr wrap="square" rtlCol="0">
            <a:spAutoFit/>
          </a:bodyPr>
          <a:lstStyle/>
          <a:p>
            <a:pPr>
              <a:lnSpc>
                <a:spcPts val="7240"/>
              </a:lnSpc>
            </a:pPr>
            <a:r>
              <a:rPr lang="en-US" sz="7000" b="1" i="0" dirty="0">
                <a:solidFill>
                  <a:schemeClr val="bg2"/>
                </a:solidFill>
                <a:effectLst/>
                <a:latin typeface="Arial" panose="020B0604020202020204" pitchFamily="34" charset="0"/>
                <a:cs typeface="Arial" panose="020B0604020202020204" pitchFamily="34" charset="0"/>
              </a:rPr>
              <a:t>Financial Basics </a:t>
            </a:r>
          </a:p>
          <a:p>
            <a:pPr>
              <a:lnSpc>
                <a:spcPts val="7240"/>
              </a:lnSpc>
            </a:pPr>
            <a:r>
              <a:rPr lang="en-US" sz="7000" b="1" i="0" dirty="0">
                <a:solidFill>
                  <a:schemeClr val="bg2"/>
                </a:solidFill>
                <a:effectLst/>
                <a:latin typeface="Arial" panose="020B0604020202020204" pitchFamily="34" charset="0"/>
                <a:cs typeface="Arial" panose="020B0604020202020204" pitchFamily="34" charset="0"/>
              </a:rPr>
              <a:t>for </a:t>
            </a:r>
            <a:r>
              <a:rPr lang="en-US" sz="7000" b="1" i="0" dirty="0">
                <a:solidFill>
                  <a:schemeClr val="bg2"/>
                </a:solidFill>
                <a:latin typeface="Arial" panose="020B0604020202020204" pitchFamily="34" charset="0"/>
                <a:cs typeface="Arial" panose="020B0604020202020204" pitchFamily="34" charset="0"/>
              </a:rPr>
              <a:t>Attendings</a:t>
            </a:r>
            <a:endParaRPr lang="en-US" sz="7000" b="1" i="0" dirty="0">
              <a:solidFill>
                <a:schemeClr val="bg2"/>
              </a:solidFill>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72DF703-EE1E-9CA7-E065-E67350D26E6D}"/>
              </a:ext>
            </a:extLst>
          </p:cNvPr>
          <p:cNvSpPr txBox="1"/>
          <p:nvPr userDrawn="1"/>
        </p:nvSpPr>
        <p:spPr>
          <a:xfrm>
            <a:off x="894525" y="4200403"/>
            <a:ext cx="7142570" cy="1107996"/>
          </a:xfrm>
          <a:prstGeom prst="rect">
            <a:avLst/>
          </a:prstGeom>
          <a:noFill/>
        </p:spPr>
        <p:txBody>
          <a:bodyPr wrap="square" rtlCol="0">
            <a:spAutoFit/>
          </a:bodyPr>
          <a:lstStyle/>
          <a:p>
            <a:r>
              <a:rPr lang="en-US" sz="2400" b="0" i="0" dirty="0">
                <a:solidFill>
                  <a:srgbClr val="7CB9D2"/>
                </a:solidFill>
                <a:effectLst/>
                <a:latin typeface="Arial" panose="020B0604020202020204" pitchFamily="34" charset="0"/>
                <a:cs typeface="Arial" panose="020B0604020202020204" pitchFamily="34" charset="0"/>
              </a:rPr>
              <a:t>A Presentation Developed by </a:t>
            </a:r>
          </a:p>
          <a:p>
            <a:r>
              <a:rPr lang="en-US" sz="2400" b="0" i="0" dirty="0">
                <a:solidFill>
                  <a:srgbClr val="7CB9D2"/>
                </a:solidFill>
                <a:effectLst/>
                <a:latin typeface="Arial" panose="020B0604020202020204" pitchFamily="34" charset="0"/>
                <a:cs typeface="Arial" panose="020B0604020202020204" pitchFamily="34" charset="0"/>
              </a:rPr>
              <a:t>The White Coat Investor</a:t>
            </a:r>
          </a:p>
          <a:p>
            <a:endParaRPr lang="en-US" dirty="0"/>
          </a:p>
        </p:txBody>
      </p:sp>
    </p:spTree>
    <p:extLst>
      <p:ext uri="{BB962C8B-B14F-4D97-AF65-F5344CB8AC3E}">
        <p14:creationId xmlns:p14="http://schemas.microsoft.com/office/powerpoint/2010/main" val="416114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F583-1780-4BAF-9B64-C5AC909CC6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C9082F-1C00-418E-9441-25916AC104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E03D6A-FCBC-4ABD-82C0-157C4128EB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E8858-F4E4-4801-8C95-2BD994B248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2EF6D46-D632-4A31-842C-F267CF22B668}"/>
              </a:ext>
            </a:extLst>
          </p:cNvPr>
          <p:cNvSpPr>
            <a:spLocks noGrp="1"/>
          </p:cNvSpPr>
          <p:nvPr>
            <p:ph type="ftr" sz="quarter" idx="11"/>
          </p:nvPr>
        </p:nvSpPr>
        <p:spPr>
          <a:xfrm>
            <a:off x="4038600" y="6356350"/>
            <a:ext cx="4114800" cy="365125"/>
          </a:xfrm>
          <a:prstGeom prst="rect">
            <a:avLst/>
          </a:prstGeom>
        </p:spPr>
        <p:txBody>
          <a:bodyPr/>
          <a:lstStyle/>
          <a:p>
            <a:r>
              <a:rPr lang="en-US"/>
              <a:t>The White Coat Investor</a:t>
            </a:r>
          </a:p>
        </p:txBody>
      </p:sp>
      <p:sp>
        <p:nvSpPr>
          <p:cNvPr id="7" name="Slide Number Placeholder 6">
            <a:extLst>
              <a:ext uri="{FF2B5EF4-FFF2-40B4-BE49-F238E27FC236}">
                <a16:creationId xmlns:a16="http://schemas.microsoft.com/office/drawing/2014/main" id="{CC8BE17C-0846-492E-88F7-3A5E7EB0607A}"/>
              </a:ext>
            </a:extLst>
          </p:cNvPr>
          <p:cNvSpPr>
            <a:spLocks noGrp="1"/>
          </p:cNvSpPr>
          <p:nvPr>
            <p:ph type="sldNum" sz="quarter" idx="12"/>
          </p:nvPr>
        </p:nvSpPr>
        <p:spPr>
          <a:xfrm>
            <a:off x="8610600" y="6356350"/>
            <a:ext cx="2743200" cy="365125"/>
          </a:xfrm>
          <a:prstGeom prst="rect">
            <a:avLst/>
          </a:prstGeom>
        </p:spPr>
        <p:txBody>
          <a:bodyPr/>
          <a:lstStyle/>
          <a:p>
            <a:fld id="{14B562C5-E30C-FF4E-BC6E-3B75F8C4EB62}" type="slidenum">
              <a:rPr lang="en-US" smtClean="0"/>
              <a:t>‹#›</a:t>
            </a:fld>
            <a:endParaRPr lang="en-US"/>
          </a:p>
        </p:txBody>
      </p:sp>
    </p:spTree>
    <p:extLst>
      <p:ext uri="{BB962C8B-B14F-4D97-AF65-F5344CB8AC3E}">
        <p14:creationId xmlns:p14="http://schemas.microsoft.com/office/powerpoint/2010/main" val="3599844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82F4E-C646-49C3-8701-2BA8C3E6BB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BF3287-9681-4CBB-B148-C3344A7A2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5F2C0-9ABD-4A0B-AC05-333F7D1B981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2B76E75-2638-448F-BC0E-E83D7B9AE33C}"/>
              </a:ext>
            </a:extLst>
          </p:cNvPr>
          <p:cNvSpPr>
            <a:spLocks noGrp="1"/>
          </p:cNvSpPr>
          <p:nvPr>
            <p:ph type="ftr" sz="quarter" idx="11"/>
          </p:nvPr>
        </p:nvSpPr>
        <p:spPr>
          <a:xfrm>
            <a:off x="4038600" y="6356350"/>
            <a:ext cx="4114800" cy="365125"/>
          </a:xfrm>
          <a:prstGeom prst="rect">
            <a:avLst/>
          </a:prstGeom>
        </p:spPr>
        <p:txBody>
          <a:bodyPr/>
          <a:lstStyle/>
          <a:p>
            <a:r>
              <a:rPr lang="en-US"/>
              <a:t>The White Coat Investor</a:t>
            </a:r>
          </a:p>
        </p:txBody>
      </p:sp>
      <p:sp>
        <p:nvSpPr>
          <p:cNvPr id="6" name="Slide Number Placeholder 5">
            <a:extLst>
              <a:ext uri="{FF2B5EF4-FFF2-40B4-BE49-F238E27FC236}">
                <a16:creationId xmlns:a16="http://schemas.microsoft.com/office/drawing/2014/main" id="{D006B055-299E-4A6A-88CF-DD8C864B602A}"/>
              </a:ext>
            </a:extLst>
          </p:cNvPr>
          <p:cNvSpPr>
            <a:spLocks noGrp="1"/>
          </p:cNvSpPr>
          <p:nvPr>
            <p:ph type="sldNum" sz="quarter" idx="12"/>
          </p:nvPr>
        </p:nvSpPr>
        <p:spPr>
          <a:xfrm>
            <a:off x="8610600" y="6356350"/>
            <a:ext cx="2743200" cy="365125"/>
          </a:xfrm>
          <a:prstGeom prst="rect">
            <a:avLst/>
          </a:prstGeom>
        </p:spPr>
        <p:txBody>
          <a:bodyPr/>
          <a:lstStyle/>
          <a:p>
            <a:fld id="{14B562C5-E30C-FF4E-BC6E-3B75F8C4EB62}" type="slidenum">
              <a:rPr lang="en-US" smtClean="0"/>
              <a:t>‹#›</a:t>
            </a:fld>
            <a:endParaRPr lang="en-US"/>
          </a:p>
        </p:txBody>
      </p:sp>
    </p:spTree>
    <p:extLst>
      <p:ext uri="{BB962C8B-B14F-4D97-AF65-F5344CB8AC3E}">
        <p14:creationId xmlns:p14="http://schemas.microsoft.com/office/powerpoint/2010/main" val="4087231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C1290-FCF4-49D3-A18E-8B16251D0A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CED31-B0D2-40E1-83E8-8D7181D10A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3C075-280C-4E88-82FE-0739C1E29CC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74D453E-A7A0-45F8-9A9D-E39049D98479}"/>
              </a:ext>
            </a:extLst>
          </p:cNvPr>
          <p:cNvSpPr>
            <a:spLocks noGrp="1"/>
          </p:cNvSpPr>
          <p:nvPr>
            <p:ph type="ftr" sz="quarter" idx="11"/>
          </p:nvPr>
        </p:nvSpPr>
        <p:spPr>
          <a:xfrm>
            <a:off x="4038600" y="6356350"/>
            <a:ext cx="4114800" cy="365125"/>
          </a:xfrm>
          <a:prstGeom prst="rect">
            <a:avLst/>
          </a:prstGeom>
        </p:spPr>
        <p:txBody>
          <a:bodyPr/>
          <a:lstStyle/>
          <a:p>
            <a:r>
              <a:rPr lang="en-US"/>
              <a:t>The White Coat Investor</a:t>
            </a:r>
          </a:p>
        </p:txBody>
      </p:sp>
      <p:sp>
        <p:nvSpPr>
          <p:cNvPr id="6" name="Slide Number Placeholder 5">
            <a:extLst>
              <a:ext uri="{FF2B5EF4-FFF2-40B4-BE49-F238E27FC236}">
                <a16:creationId xmlns:a16="http://schemas.microsoft.com/office/drawing/2014/main" id="{6B2B680B-27FD-4967-8216-8DD8ED9C069A}"/>
              </a:ext>
            </a:extLst>
          </p:cNvPr>
          <p:cNvSpPr>
            <a:spLocks noGrp="1"/>
          </p:cNvSpPr>
          <p:nvPr>
            <p:ph type="sldNum" sz="quarter" idx="12"/>
          </p:nvPr>
        </p:nvSpPr>
        <p:spPr>
          <a:xfrm>
            <a:off x="8610600" y="6356350"/>
            <a:ext cx="2743200" cy="365125"/>
          </a:xfrm>
          <a:prstGeom prst="rect">
            <a:avLst/>
          </a:prstGeom>
        </p:spPr>
        <p:txBody>
          <a:bodyPr/>
          <a:lstStyle/>
          <a:p>
            <a:fld id="{14B562C5-E30C-FF4E-BC6E-3B75F8C4EB62}" type="slidenum">
              <a:rPr lang="en-US" smtClean="0"/>
              <a:t>‹#›</a:t>
            </a:fld>
            <a:endParaRPr lang="en-US"/>
          </a:p>
        </p:txBody>
      </p:sp>
    </p:spTree>
    <p:extLst>
      <p:ext uri="{BB962C8B-B14F-4D97-AF65-F5344CB8AC3E}">
        <p14:creationId xmlns:p14="http://schemas.microsoft.com/office/powerpoint/2010/main" val="3926013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accent4">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23476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74F85-D67B-4D54-8B53-A1AF3EADD708}"/>
              </a:ext>
            </a:extLst>
          </p:cNvPr>
          <p:cNvSpPr>
            <a:spLocks noGrp="1"/>
          </p:cNvSpPr>
          <p:nvPr>
            <p:ph type="title"/>
          </p:nvPr>
        </p:nvSpPr>
        <p:spPr>
          <a:xfrm>
            <a:off x="467139" y="681038"/>
            <a:ext cx="11231218" cy="1595024"/>
          </a:xfrm>
        </p:spPr>
        <p:txBody>
          <a:bodyPr anchor="b"/>
          <a:lstStyle>
            <a:lvl1pPr>
              <a:defRPr b="1" i="0">
                <a:solidFill>
                  <a:srgbClr val="2F78BD"/>
                </a:solidFill>
                <a:latin typeface="Arial" panose="020B0604020202020204" pitchFamily="34" charset="0"/>
                <a:ea typeface="Helvetica Neue" panose="02000503000000020004" pitchFamily="2"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D5CDEF8-C12E-4735-8EDC-331B407488D6}"/>
              </a:ext>
            </a:extLst>
          </p:cNvPr>
          <p:cNvSpPr>
            <a:spLocks noGrp="1"/>
          </p:cNvSpPr>
          <p:nvPr>
            <p:ph idx="1"/>
          </p:nvPr>
        </p:nvSpPr>
        <p:spPr>
          <a:xfrm>
            <a:off x="467139" y="2395331"/>
            <a:ext cx="11231218" cy="3781632"/>
          </a:xfrm>
        </p:spPr>
        <p:txBody>
          <a:bodyPr>
            <a:noAutofit/>
          </a:bodyPr>
          <a:lstStyle>
            <a:lvl1pPr>
              <a:defRPr sz="24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1pPr>
            <a:lvl2pPr>
              <a:defRPr sz="20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2pPr>
            <a:lvl3pPr>
              <a:defRPr sz="20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3pPr>
            <a:lvl4pPr>
              <a:defRPr sz="18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4pPr>
            <a:lvl5pPr>
              <a:defRPr sz="18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39A8DD7-E551-1555-ADEA-CE346D81CE80}"/>
              </a:ext>
            </a:extLst>
          </p:cNvPr>
          <p:cNvPicPr>
            <a:picLocks noChangeAspect="1"/>
          </p:cNvPicPr>
          <p:nvPr userDrawn="1"/>
        </p:nvPicPr>
        <p:blipFill rotWithShape="1">
          <a:blip r:embed="rId2"/>
          <a:srcRect t="16861"/>
          <a:stretch/>
        </p:blipFill>
        <p:spPr>
          <a:xfrm>
            <a:off x="0" y="6176962"/>
            <a:ext cx="12192000" cy="681037"/>
          </a:xfrm>
          <a:prstGeom prst="rect">
            <a:avLst/>
          </a:prstGeom>
        </p:spPr>
      </p:pic>
      <p:pic>
        <p:nvPicPr>
          <p:cNvPr id="8" name="Picture 7">
            <a:extLst>
              <a:ext uri="{FF2B5EF4-FFF2-40B4-BE49-F238E27FC236}">
                <a16:creationId xmlns:a16="http://schemas.microsoft.com/office/drawing/2014/main" id="{25E22C19-81D7-1F76-916F-F21F34563A2F}"/>
              </a:ext>
            </a:extLst>
          </p:cNvPr>
          <p:cNvPicPr>
            <a:picLocks noChangeAspect="1"/>
          </p:cNvPicPr>
          <p:nvPr userDrawn="1"/>
        </p:nvPicPr>
        <p:blipFill>
          <a:blip r:embed="rId3"/>
          <a:stretch>
            <a:fillRect/>
          </a:stretch>
        </p:blipFill>
        <p:spPr>
          <a:xfrm>
            <a:off x="8386011" y="6455053"/>
            <a:ext cx="3597442" cy="225280"/>
          </a:xfrm>
          <a:prstGeom prst="rect">
            <a:avLst/>
          </a:prstGeom>
        </p:spPr>
      </p:pic>
    </p:spTree>
    <p:extLst>
      <p:ext uri="{BB962C8B-B14F-4D97-AF65-F5344CB8AC3E}">
        <p14:creationId xmlns:p14="http://schemas.microsoft.com/office/powerpoint/2010/main" val="42489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D550F1-0718-2D01-92EA-13965C3C33B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373C6AC0-122D-7CC4-B5EF-B5E97CB827F9}"/>
              </a:ext>
            </a:extLst>
          </p:cNvPr>
          <p:cNvSpPr>
            <a:spLocks noGrp="1"/>
          </p:cNvSpPr>
          <p:nvPr>
            <p:ph type="ctrTitle" hasCustomPrompt="1"/>
          </p:nvPr>
        </p:nvSpPr>
        <p:spPr>
          <a:xfrm>
            <a:off x="906556" y="2207172"/>
            <a:ext cx="6396561" cy="3359484"/>
          </a:xfrm>
        </p:spPr>
        <p:txBody>
          <a:bodyPr anchor="t">
            <a:noAutofit/>
          </a:bodyPr>
          <a:lstStyle>
            <a:lvl1pPr algn="l">
              <a:lnSpc>
                <a:spcPts val="9740"/>
              </a:lnSpc>
              <a:defRPr sz="9600" b="1" i="0">
                <a:solidFill>
                  <a:schemeClr val="bg2"/>
                </a:solidFill>
                <a:latin typeface="Arial" panose="020B0604020202020204" pitchFamily="34" charset="0"/>
                <a:ea typeface="Helvetica Neue" panose="02000503000000020004" pitchFamily="2" charset="0"/>
                <a:cs typeface="Arial" panose="020B0604020202020204" pitchFamily="34" charset="0"/>
              </a:defRPr>
            </a:lvl1pPr>
          </a:lstStyle>
          <a:p>
            <a:r>
              <a:rPr lang="en-US" b="1" dirty="0">
                <a:solidFill>
                  <a:srgbClr val="FFFFFF"/>
                </a:solidFill>
                <a:effectLst/>
                <a:latin typeface="Helvetica Neue" panose="02000503000000020004" pitchFamily="2" charset="0"/>
              </a:rPr>
              <a:t>Financial</a:t>
            </a:r>
            <a:br>
              <a:rPr lang="en-US" b="1" dirty="0">
                <a:solidFill>
                  <a:srgbClr val="FFFFFF"/>
                </a:solidFill>
                <a:effectLst/>
                <a:latin typeface="Helvetica Neue" panose="02000503000000020004" pitchFamily="2" charset="0"/>
              </a:rPr>
            </a:br>
            <a:r>
              <a:rPr lang="en-US" b="1" dirty="0">
                <a:solidFill>
                  <a:srgbClr val="FFFFFF"/>
                </a:solidFill>
                <a:effectLst/>
                <a:latin typeface="Helvetica Neue" panose="02000503000000020004" pitchFamily="2" charset="0"/>
              </a:rPr>
              <a:t>Literacy</a:t>
            </a:r>
            <a:endParaRPr lang="en-US" dirty="0">
              <a:solidFill>
                <a:srgbClr val="FFFFFF"/>
              </a:solidFill>
              <a:effectLst/>
              <a:latin typeface="Helvetica Neue" panose="02000503000000020004" pitchFamily="2" charset="0"/>
            </a:endParaRPr>
          </a:p>
        </p:txBody>
      </p:sp>
      <p:cxnSp>
        <p:nvCxnSpPr>
          <p:cNvPr id="10" name="Straight Connector 9">
            <a:extLst>
              <a:ext uri="{FF2B5EF4-FFF2-40B4-BE49-F238E27FC236}">
                <a16:creationId xmlns:a16="http://schemas.microsoft.com/office/drawing/2014/main" id="{905A0037-29FB-1C81-F7BF-61C7836D1898}"/>
              </a:ext>
            </a:extLst>
          </p:cNvPr>
          <p:cNvCxnSpPr>
            <a:cxnSpLocks/>
          </p:cNvCxnSpPr>
          <p:nvPr userDrawn="1"/>
        </p:nvCxnSpPr>
        <p:spPr>
          <a:xfrm>
            <a:off x="775251" y="1908534"/>
            <a:ext cx="0" cy="2594113"/>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05D05BE-3308-F068-C6F9-FD93C8D56477}"/>
              </a:ext>
            </a:extLst>
          </p:cNvPr>
          <p:cNvSpPr txBox="1">
            <a:spLocks/>
          </p:cNvSpPr>
          <p:nvPr userDrawn="1"/>
        </p:nvSpPr>
        <p:spPr>
          <a:xfrm>
            <a:off x="906558" y="1796908"/>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2400" b="1" i="0" dirty="0">
                <a:solidFill>
                  <a:srgbClr val="8DC5DB"/>
                </a:solidFill>
                <a:latin typeface="Helvetica Neue" panose="02000503000000020004" pitchFamily="2" charset="0"/>
                <a:ea typeface="Helvetica Neue" panose="02000503000000020004" pitchFamily="2" charset="0"/>
                <a:cs typeface="Helvetica Neue" panose="02000503000000020004" pitchFamily="2" charset="0"/>
              </a:rPr>
              <a:t>Financial Basics for Attendings</a:t>
            </a:r>
          </a:p>
        </p:txBody>
      </p:sp>
      <p:pic>
        <p:nvPicPr>
          <p:cNvPr id="12" name="Picture 11">
            <a:extLst>
              <a:ext uri="{FF2B5EF4-FFF2-40B4-BE49-F238E27FC236}">
                <a16:creationId xmlns:a16="http://schemas.microsoft.com/office/drawing/2014/main" id="{00528CC9-9933-CAA2-BC9B-B3A9578BABA1}"/>
              </a:ext>
            </a:extLst>
          </p:cNvPr>
          <p:cNvPicPr>
            <a:picLocks noChangeAspect="1"/>
          </p:cNvPicPr>
          <p:nvPr userDrawn="1"/>
        </p:nvPicPr>
        <p:blipFill>
          <a:blip r:embed="rId3"/>
          <a:stretch>
            <a:fillRect/>
          </a:stretch>
        </p:blipFill>
        <p:spPr>
          <a:xfrm>
            <a:off x="775252" y="6090057"/>
            <a:ext cx="3905032" cy="244542"/>
          </a:xfrm>
          <a:prstGeom prst="rect">
            <a:avLst/>
          </a:prstGeom>
        </p:spPr>
      </p:pic>
    </p:spTree>
    <p:extLst>
      <p:ext uri="{BB962C8B-B14F-4D97-AF65-F5344CB8AC3E}">
        <p14:creationId xmlns:p14="http://schemas.microsoft.com/office/powerpoint/2010/main" val="2487382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5F15916-7FBF-41BD-8C39-3F4010B4648B}"/>
              </a:ext>
            </a:extLst>
          </p:cNvPr>
          <p:cNvSpPr>
            <a:spLocks noGrp="1"/>
          </p:cNvSpPr>
          <p:nvPr>
            <p:ph sz="half" idx="2"/>
          </p:nvPr>
        </p:nvSpPr>
        <p:spPr>
          <a:xfrm>
            <a:off x="5197642" y="1467853"/>
            <a:ext cx="6156158" cy="4709110"/>
          </a:xfrm>
        </p:spPr>
        <p:txBody>
          <a:bodyPr/>
          <a:lstStyle>
            <a:lvl1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1pPr>
            <a:lvl2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2pPr>
            <a:lvl3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3pPr>
            <a:lvl4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4pPr>
            <a:lvl5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6CFEB5B3-D4BC-2340-470E-8EDF43BB2D5D}"/>
              </a:ext>
            </a:extLst>
          </p:cNvPr>
          <p:cNvPicPr>
            <a:picLocks noChangeAspect="1"/>
          </p:cNvPicPr>
          <p:nvPr userDrawn="1"/>
        </p:nvPicPr>
        <p:blipFill rotWithShape="1">
          <a:blip r:embed="rId2"/>
          <a:srcRect r="58355"/>
          <a:stretch/>
        </p:blipFill>
        <p:spPr>
          <a:xfrm>
            <a:off x="0" y="0"/>
            <a:ext cx="5077326" cy="6858000"/>
          </a:xfrm>
          <a:prstGeom prst="rect">
            <a:avLst/>
          </a:prstGeom>
        </p:spPr>
      </p:pic>
      <p:sp>
        <p:nvSpPr>
          <p:cNvPr id="2" name="Title 1">
            <a:extLst>
              <a:ext uri="{FF2B5EF4-FFF2-40B4-BE49-F238E27FC236}">
                <a16:creationId xmlns:a16="http://schemas.microsoft.com/office/drawing/2014/main" id="{9247F8C1-FA20-4386-BE0F-E62D0CF4624F}"/>
              </a:ext>
            </a:extLst>
          </p:cNvPr>
          <p:cNvSpPr>
            <a:spLocks noGrp="1"/>
          </p:cNvSpPr>
          <p:nvPr>
            <p:ph type="title" hasCustomPrompt="1"/>
          </p:nvPr>
        </p:nvSpPr>
        <p:spPr>
          <a:xfrm>
            <a:off x="838200" y="880394"/>
            <a:ext cx="4046621" cy="5097212"/>
          </a:xfrm>
        </p:spPr>
        <p:txBody>
          <a:bodyPr>
            <a:normAutofit/>
          </a:bodyPr>
          <a:lstStyle>
            <a:lvl1pPr>
              <a:defRPr sz="7200" b="1" i="0">
                <a:solidFill>
                  <a:schemeClr val="bg2"/>
                </a:solidFill>
                <a:latin typeface="Arial" panose="020B0604020202020204" pitchFamily="34" charset="0"/>
                <a:cs typeface="Arial" panose="020B0604020202020204" pitchFamily="34" charset="0"/>
              </a:defRPr>
            </a:lvl1pPr>
          </a:lstStyle>
          <a:p>
            <a:r>
              <a:rPr lang="en-US" dirty="0"/>
              <a:t>What </a:t>
            </a:r>
            <a:br>
              <a:rPr lang="en-US" dirty="0"/>
            </a:br>
            <a:r>
              <a:rPr lang="en-US" dirty="0"/>
              <a:t>We’ll </a:t>
            </a:r>
            <a:br>
              <a:rPr lang="en-US" dirty="0"/>
            </a:br>
            <a:r>
              <a:rPr lang="en-US" dirty="0"/>
              <a:t>Cover Today</a:t>
            </a:r>
          </a:p>
        </p:txBody>
      </p:sp>
      <p:cxnSp>
        <p:nvCxnSpPr>
          <p:cNvPr id="11" name="Straight Connector 10">
            <a:extLst>
              <a:ext uri="{FF2B5EF4-FFF2-40B4-BE49-F238E27FC236}">
                <a16:creationId xmlns:a16="http://schemas.microsoft.com/office/drawing/2014/main" id="{464FB77C-616D-40A1-93DF-28F53FFF8254}"/>
              </a:ext>
            </a:extLst>
          </p:cNvPr>
          <p:cNvCxnSpPr>
            <a:cxnSpLocks/>
          </p:cNvCxnSpPr>
          <p:nvPr userDrawn="1"/>
        </p:nvCxnSpPr>
        <p:spPr>
          <a:xfrm>
            <a:off x="775251" y="1600200"/>
            <a:ext cx="0" cy="3597442"/>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952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4857-FCA4-427C-A3DA-5FBE8DADE5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472AF2-D316-4C67-A816-7031368577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DA8E4-2FF8-463A-9527-87D65CCEF1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B48CD9-0DBC-4FC8-82C3-7279408AC7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E3F113-7A47-44D9-A495-9262F0F0E3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C2DD4E-9713-44C2-98B8-7E004D816D2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8013B941-5195-4F9A-9674-50225A8B96B6}"/>
              </a:ext>
            </a:extLst>
          </p:cNvPr>
          <p:cNvSpPr>
            <a:spLocks noGrp="1"/>
          </p:cNvSpPr>
          <p:nvPr>
            <p:ph type="ftr" sz="quarter" idx="11"/>
          </p:nvPr>
        </p:nvSpPr>
        <p:spPr>
          <a:xfrm>
            <a:off x="4038600" y="6356350"/>
            <a:ext cx="4114800" cy="365125"/>
          </a:xfrm>
          <a:prstGeom prst="rect">
            <a:avLst/>
          </a:prstGeom>
        </p:spPr>
        <p:txBody>
          <a:bodyPr/>
          <a:lstStyle/>
          <a:p>
            <a:r>
              <a:rPr lang="en-US"/>
              <a:t>The White Coat Investor</a:t>
            </a:r>
          </a:p>
        </p:txBody>
      </p:sp>
      <p:sp>
        <p:nvSpPr>
          <p:cNvPr id="9" name="Slide Number Placeholder 8">
            <a:extLst>
              <a:ext uri="{FF2B5EF4-FFF2-40B4-BE49-F238E27FC236}">
                <a16:creationId xmlns:a16="http://schemas.microsoft.com/office/drawing/2014/main" id="{377974F8-768D-47AC-9E55-1B398EE5EC6F}"/>
              </a:ext>
            </a:extLst>
          </p:cNvPr>
          <p:cNvSpPr>
            <a:spLocks noGrp="1"/>
          </p:cNvSpPr>
          <p:nvPr>
            <p:ph type="sldNum" sz="quarter" idx="12"/>
          </p:nvPr>
        </p:nvSpPr>
        <p:spPr>
          <a:xfrm>
            <a:off x="8610600" y="6356350"/>
            <a:ext cx="2743200" cy="365125"/>
          </a:xfrm>
          <a:prstGeom prst="rect">
            <a:avLst/>
          </a:prstGeom>
        </p:spPr>
        <p:txBody>
          <a:bodyPr/>
          <a:lstStyle/>
          <a:p>
            <a:fld id="{14B562C5-E30C-FF4E-BC6E-3B75F8C4EB62}" type="slidenum">
              <a:rPr lang="en-US" smtClean="0"/>
              <a:t>‹#›</a:t>
            </a:fld>
            <a:endParaRPr lang="en-US"/>
          </a:p>
        </p:txBody>
      </p:sp>
    </p:spTree>
    <p:extLst>
      <p:ext uri="{BB962C8B-B14F-4D97-AF65-F5344CB8AC3E}">
        <p14:creationId xmlns:p14="http://schemas.microsoft.com/office/powerpoint/2010/main" val="2111029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C7142D-037B-9F8C-77E1-BE417B3C1F48}"/>
              </a:ext>
            </a:extLst>
          </p:cNvPr>
          <p:cNvPicPr>
            <a:picLocks noChangeAspect="1"/>
          </p:cNvPicPr>
          <p:nvPr userDrawn="1"/>
        </p:nvPicPr>
        <p:blipFill rotWithShape="1">
          <a:blip r:embed="rId2"/>
          <a:srcRect t="1" b="-2"/>
          <a:stretch/>
        </p:blipFill>
        <p:spPr>
          <a:xfrm>
            <a:off x="0" y="0"/>
            <a:ext cx="12192000" cy="6858000"/>
          </a:xfrm>
          <a:prstGeom prst="rect">
            <a:avLst/>
          </a:prstGeom>
        </p:spPr>
      </p:pic>
      <p:sp>
        <p:nvSpPr>
          <p:cNvPr id="8" name="Content Placeholder 2">
            <a:extLst>
              <a:ext uri="{FF2B5EF4-FFF2-40B4-BE49-F238E27FC236}">
                <a16:creationId xmlns:a16="http://schemas.microsoft.com/office/drawing/2014/main" id="{2C8B77FB-3D16-8240-E2BF-3DE362FD63D5}"/>
              </a:ext>
            </a:extLst>
          </p:cNvPr>
          <p:cNvSpPr>
            <a:spLocks noGrp="1"/>
          </p:cNvSpPr>
          <p:nvPr>
            <p:ph idx="1" hasCustomPrompt="1"/>
          </p:nvPr>
        </p:nvSpPr>
        <p:spPr>
          <a:xfrm>
            <a:off x="868017" y="3262490"/>
            <a:ext cx="10830340" cy="2914472"/>
          </a:xfrm>
        </p:spPr>
        <p:txBody>
          <a:bodyPr>
            <a:noAutofit/>
          </a:bodyPr>
          <a:lstStyle>
            <a:lvl1pPr>
              <a:defRPr sz="1600"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a:defRPr sz="1600"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2pPr>
            <a:lvl3pPr>
              <a:defRPr sz="1600"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3pPr>
            <a:lvl4pPr>
              <a:defRPr sz="1600"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4pPr>
            <a:lvl5pPr>
              <a:defRPr sz="1600"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5pPr>
          </a:lstStyle>
          <a:p>
            <a:pPr>
              <a:lnSpc>
                <a:spcPct val="100000"/>
              </a:lnSpc>
            </a:pPr>
            <a:r>
              <a:rPr lang="en-US" sz="1600" dirty="0"/>
              <a:t>These slides were developed by The White Coat Investor, LLC, not a financial advisor, accountant, or attorney. </a:t>
            </a:r>
          </a:p>
          <a:p>
            <a:pPr>
              <a:lnSpc>
                <a:spcPct val="100000"/>
              </a:lnSpc>
            </a:pPr>
            <a:r>
              <a:rPr lang="en-US" sz="1600" dirty="0"/>
              <a:t>The presenter probably isn’t a financial professional either. </a:t>
            </a:r>
          </a:p>
          <a:p>
            <a:pPr>
              <a:lnSpc>
                <a:spcPct val="100000"/>
              </a:lnSpc>
            </a:pPr>
            <a:r>
              <a:rPr lang="en-US" sz="1600" dirty="0"/>
              <a:t>As such, this presentation is for your information and entertainment only and does not constitute formal, personalized financial, accounting, or legal advice. </a:t>
            </a:r>
          </a:p>
          <a:p>
            <a:pPr>
              <a:lnSpc>
                <a:spcPct val="100000"/>
              </a:lnSpc>
            </a:pPr>
            <a:r>
              <a:rPr lang="en-US" sz="1600" dirty="0"/>
              <a:t>The presenter of these slides has not been approved, certified, or trained by The White Coat Investor, LLC. In addition, the presenter may have modified the slides prior to presenting them to you. The originals can be found at </a:t>
            </a:r>
            <a:r>
              <a:rPr lang="en-US" sz="1600" dirty="0">
                <a:hlinkClick r:id="rId3">
                  <a:extLst>
                    <a:ext uri="{A12FA001-AC4F-418D-AE19-62706E023703}">
                      <ahyp:hlinkClr xmlns:ahyp="http://schemas.microsoft.com/office/drawing/2018/hyperlinkcolor" val="tx"/>
                    </a:ext>
                  </a:extLst>
                </a:hlinkClick>
              </a:rPr>
              <a:t>https://www.whitecoatinvestor.com</a:t>
            </a:r>
            <a:endParaRPr lang="en-US" sz="1600" dirty="0"/>
          </a:p>
          <a:p>
            <a:pPr>
              <a:lnSpc>
                <a:spcPct val="100000"/>
              </a:lnSpc>
            </a:pPr>
            <a:r>
              <a:rPr lang="en-US" sz="1600" dirty="0"/>
              <a:t>The accuracy of any and all information in this presentation should be double-checked using a reputable source. </a:t>
            </a:r>
          </a:p>
        </p:txBody>
      </p:sp>
      <p:sp>
        <p:nvSpPr>
          <p:cNvPr id="9" name="TextBox 8">
            <a:extLst>
              <a:ext uri="{FF2B5EF4-FFF2-40B4-BE49-F238E27FC236}">
                <a16:creationId xmlns:a16="http://schemas.microsoft.com/office/drawing/2014/main" id="{ACBED166-BC9C-FDCE-340E-BA32557998C5}"/>
              </a:ext>
            </a:extLst>
          </p:cNvPr>
          <p:cNvSpPr txBox="1"/>
          <p:nvPr userDrawn="1"/>
        </p:nvSpPr>
        <p:spPr>
          <a:xfrm>
            <a:off x="868017" y="2062161"/>
            <a:ext cx="112312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b="1" i="0" dirty="0">
                <a:solidFill>
                  <a:schemeClr val="bg2"/>
                </a:solidFill>
                <a:effectLst/>
                <a:latin typeface="Arial" panose="020B0604020202020204" pitchFamily="34" charset="0"/>
                <a:cs typeface="Arial" panose="020B0604020202020204" pitchFamily="34" charset="0"/>
              </a:rPr>
              <a:t>Disclaimer</a:t>
            </a:r>
          </a:p>
        </p:txBody>
      </p:sp>
      <p:pic>
        <p:nvPicPr>
          <p:cNvPr id="11" name="Picture 10">
            <a:extLst>
              <a:ext uri="{FF2B5EF4-FFF2-40B4-BE49-F238E27FC236}">
                <a16:creationId xmlns:a16="http://schemas.microsoft.com/office/drawing/2014/main" id="{8A99A786-7033-08B5-E1B0-82CF4AE7BAB9}"/>
              </a:ext>
            </a:extLst>
          </p:cNvPr>
          <p:cNvPicPr>
            <a:picLocks noChangeAspect="1"/>
          </p:cNvPicPr>
          <p:nvPr userDrawn="1"/>
        </p:nvPicPr>
        <p:blipFill>
          <a:blip r:embed="rId4"/>
          <a:stretch>
            <a:fillRect/>
          </a:stretch>
        </p:blipFill>
        <p:spPr>
          <a:xfrm>
            <a:off x="8386011" y="6455053"/>
            <a:ext cx="3597442" cy="225280"/>
          </a:xfrm>
          <a:prstGeom prst="rect">
            <a:avLst/>
          </a:prstGeom>
        </p:spPr>
      </p:pic>
      <p:cxnSp>
        <p:nvCxnSpPr>
          <p:cNvPr id="12" name="Straight Connector 11">
            <a:extLst>
              <a:ext uri="{FF2B5EF4-FFF2-40B4-BE49-F238E27FC236}">
                <a16:creationId xmlns:a16="http://schemas.microsoft.com/office/drawing/2014/main" id="{6164F9AE-DD34-9A3A-778A-DB6456BD7629}"/>
              </a:ext>
            </a:extLst>
          </p:cNvPr>
          <p:cNvCxnSpPr>
            <a:cxnSpLocks/>
          </p:cNvCxnSpPr>
          <p:nvPr userDrawn="1"/>
        </p:nvCxnSpPr>
        <p:spPr>
          <a:xfrm>
            <a:off x="775251" y="2345635"/>
            <a:ext cx="0" cy="3417491"/>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820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181556-4282-398E-1F62-C557FA5375E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13EEF16-6718-733B-DCEB-D306078FDADF}"/>
              </a:ext>
            </a:extLst>
          </p:cNvPr>
          <p:cNvSpPr>
            <a:spLocks noGrp="1"/>
          </p:cNvSpPr>
          <p:nvPr>
            <p:ph type="ctrTitle" hasCustomPrompt="1"/>
          </p:nvPr>
        </p:nvSpPr>
        <p:spPr>
          <a:xfrm>
            <a:off x="906556" y="1549281"/>
            <a:ext cx="10510187" cy="1205951"/>
          </a:xfrm>
        </p:spPr>
        <p:txBody>
          <a:bodyPr anchor="t">
            <a:noAutofit/>
          </a:bodyPr>
          <a:lstStyle>
            <a:lvl1pPr algn="l">
              <a:lnSpc>
                <a:spcPts val="9740"/>
              </a:lnSpc>
              <a:defRPr sz="9600" b="1" i="0">
                <a:solidFill>
                  <a:schemeClr val="bg2"/>
                </a:solidFill>
                <a:latin typeface="Arial" panose="020B0604020202020204" pitchFamily="34" charset="0"/>
                <a:ea typeface="Helvetica Neue" panose="02000503000000020004" pitchFamily="2" charset="0"/>
                <a:cs typeface="Arial" panose="020B0604020202020204" pitchFamily="34" charset="0"/>
              </a:defRPr>
            </a:lvl1pPr>
          </a:lstStyle>
          <a:p>
            <a:r>
              <a:rPr lang="en-US" b="1" dirty="0">
                <a:solidFill>
                  <a:srgbClr val="FFFFFF"/>
                </a:solidFill>
                <a:effectLst/>
                <a:latin typeface="Helvetica Neue" panose="02000503000000020004" pitchFamily="2" charset="0"/>
              </a:rPr>
              <a:t>What We Learned</a:t>
            </a:r>
            <a:endParaRPr lang="en-US" dirty="0">
              <a:solidFill>
                <a:srgbClr val="FFFFFF"/>
              </a:solidFill>
              <a:effectLst/>
              <a:latin typeface="Helvetica Neue" panose="02000503000000020004" pitchFamily="2" charset="0"/>
            </a:endParaRPr>
          </a:p>
        </p:txBody>
      </p:sp>
      <p:sp>
        <p:nvSpPr>
          <p:cNvPr id="7" name="Title 1">
            <a:extLst>
              <a:ext uri="{FF2B5EF4-FFF2-40B4-BE49-F238E27FC236}">
                <a16:creationId xmlns:a16="http://schemas.microsoft.com/office/drawing/2014/main" id="{5E5E9526-462B-3C9E-019F-BBE67539D17E}"/>
              </a:ext>
            </a:extLst>
          </p:cNvPr>
          <p:cNvSpPr txBox="1">
            <a:spLocks/>
          </p:cNvSpPr>
          <p:nvPr userDrawn="1"/>
        </p:nvSpPr>
        <p:spPr>
          <a:xfrm>
            <a:off x="906558" y="1033406"/>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2400" b="1" i="0" dirty="0">
                <a:solidFill>
                  <a:srgbClr val="8DC5DB"/>
                </a:solidFill>
                <a:latin typeface="Helvetica Neue" panose="02000503000000020004" pitchFamily="2" charset="0"/>
                <a:ea typeface="Helvetica Neue" panose="02000503000000020004" pitchFamily="2" charset="0"/>
                <a:cs typeface="Helvetica Neue" panose="02000503000000020004" pitchFamily="2" charset="0"/>
              </a:rPr>
              <a:t>Financial Basics for Attendings</a:t>
            </a:r>
          </a:p>
          <a:p>
            <a:pPr>
              <a:lnSpc>
                <a:spcPct val="100000"/>
              </a:lnSpc>
            </a:pPr>
            <a:endParaRPr lang="en-US" sz="2400" b="1" i="0" dirty="0">
              <a:solidFill>
                <a:srgbClr val="8DC5DB"/>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37885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181556-4282-398E-1F62-C557FA5375E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13EEF16-6718-733B-DCEB-D306078FDADF}"/>
              </a:ext>
            </a:extLst>
          </p:cNvPr>
          <p:cNvSpPr>
            <a:spLocks noGrp="1"/>
          </p:cNvSpPr>
          <p:nvPr>
            <p:ph type="ctrTitle" hasCustomPrompt="1"/>
          </p:nvPr>
        </p:nvSpPr>
        <p:spPr>
          <a:xfrm>
            <a:off x="906556" y="1549281"/>
            <a:ext cx="10510187" cy="1205951"/>
          </a:xfrm>
        </p:spPr>
        <p:txBody>
          <a:bodyPr anchor="t">
            <a:noAutofit/>
          </a:bodyPr>
          <a:lstStyle>
            <a:lvl1pPr algn="l">
              <a:lnSpc>
                <a:spcPts val="9740"/>
              </a:lnSpc>
              <a:defRPr sz="9600" b="1" i="0">
                <a:solidFill>
                  <a:schemeClr val="bg2"/>
                </a:solidFill>
                <a:latin typeface="Arial" panose="020B0604020202020204" pitchFamily="34" charset="0"/>
                <a:ea typeface="Helvetica Neue" panose="02000503000000020004" pitchFamily="2" charset="0"/>
                <a:cs typeface="Arial" panose="020B0604020202020204" pitchFamily="34" charset="0"/>
              </a:defRPr>
            </a:lvl1pPr>
          </a:lstStyle>
          <a:p>
            <a:r>
              <a:rPr lang="en-US" b="1" dirty="0">
                <a:solidFill>
                  <a:srgbClr val="FFFFFF"/>
                </a:solidFill>
                <a:effectLst/>
                <a:latin typeface="Helvetica Neue" panose="02000503000000020004" pitchFamily="2" charset="0"/>
              </a:rPr>
              <a:t>What We Learned</a:t>
            </a:r>
            <a:endParaRPr lang="en-US" dirty="0">
              <a:solidFill>
                <a:srgbClr val="FFFFFF"/>
              </a:solidFill>
              <a:effectLst/>
              <a:latin typeface="Helvetica Neue" panose="02000503000000020004" pitchFamily="2" charset="0"/>
            </a:endParaRPr>
          </a:p>
        </p:txBody>
      </p:sp>
    </p:spTree>
    <p:extLst>
      <p:ext uri="{BB962C8B-B14F-4D97-AF65-F5344CB8AC3E}">
        <p14:creationId xmlns:p14="http://schemas.microsoft.com/office/powerpoint/2010/main" val="1627788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4369E6-46E5-B47E-83CD-6488E36E195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309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AE610-FF52-485A-BF3A-051122E72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BDC89A-D4A2-479F-A68D-0A069634A0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957247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90" r:id="rId8"/>
    <p:sldLayoutId id="2147483685" r:id="rId9"/>
    <p:sldLayoutId id="2147483686" r:id="rId10"/>
    <p:sldLayoutId id="2147483687" r:id="rId11"/>
    <p:sldLayoutId id="2147483688" r:id="rId12"/>
    <p:sldLayoutId id="2147483689" r:id="rId13"/>
  </p:sldLayoutIdLst>
  <p:hf sldNum="0" hdr="0" ftr="0" dt="0"/>
  <p:txStyles>
    <p:titleStyle>
      <a:lvl1pPr algn="l" defTabSz="914400" rtl="0" eaLnBrk="1" latinLnBrk="0" hangingPunct="1">
        <a:lnSpc>
          <a:spcPct val="90000"/>
        </a:lnSpc>
        <a:spcBef>
          <a:spcPct val="0"/>
        </a:spcBef>
        <a:buNone/>
        <a:defRPr sz="4400" b="1" i="0" kern="1200">
          <a:solidFill>
            <a:srgbClr val="2F78BD"/>
          </a:solidFill>
          <a:latin typeface="Arial" panose="020B0604020202020204" pitchFamily="34" charset="0"/>
          <a:ea typeface="Helvetica Neue"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System Font Regular"/>
        <a:buChar char="-"/>
        <a:defRPr sz="24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System Font Regular"/>
        <a:buChar char="-"/>
        <a:defRPr sz="20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whitecoatinvestor.com/"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22.jp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04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Loans for </a:t>
            </a:r>
            <a:r>
              <a:rPr lang="en-US" dirty="0" err="1"/>
              <a:t>Attendings</a:t>
            </a:r>
            <a:endParaRPr lang="en-US" dirty="0"/>
          </a:p>
        </p:txBody>
      </p:sp>
      <p:sp>
        <p:nvSpPr>
          <p:cNvPr id="3" name="Content Placeholder 2"/>
          <p:cNvSpPr>
            <a:spLocks noGrp="1"/>
          </p:cNvSpPr>
          <p:nvPr>
            <p:ph idx="1"/>
          </p:nvPr>
        </p:nvSpPr>
        <p:spPr/>
        <p:txBody>
          <a:bodyPr>
            <a:normAutofit/>
          </a:bodyPr>
          <a:lstStyle/>
          <a:p>
            <a:r>
              <a:rPr lang="en-US" dirty="0"/>
              <a:t>Private loans</a:t>
            </a:r>
          </a:p>
          <a:p>
            <a:pPr lvl="1">
              <a:spcBef>
                <a:spcPts val="1200"/>
              </a:spcBef>
            </a:pPr>
            <a:r>
              <a:rPr lang="en-US" dirty="0"/>
              <a:t>Refinance all private loans</a:t>
            </a:r>
          </a:p>
          <a:p>
            <a:pPr lvl="1"/>
            <a:r>
              <a:rPr lang="en-US" dirty="0"/>
              <a:t>Best terms are on 5-year variable loans</a:t>
            </a:r>
          </a:p>
          <a:p>
            <a:pPr lvl="1"/>
            <a:r>
              <a:rPr lang="en-US" dirty="0"/>
              <a:t>Refinance again every time you get lower rates</a:t>
            </a:r>
          </a:p>
          <a:p>
            <a:pPr lvl="2">
              <a:spcBef>
                <a:spcPts val="1000"/>
              </a:spcBef>
            </a:pPr>
            <a:r>
              <a:rPr lang="en-US" dirty="0"/>
              <a:t>Rates drop</a:t>
            </a:r>
          </a:p>
          <a:p>
            <a:pPr lvl="2"/>
            <a:r>
              <a:rPr lang="en-US" dirty="0"/>
              <a:t>Debt-to-income ratio improves</a:t>
            </a:r>
          </a:p>
          <a:p>
            <a:pPr lvl="2"/>
            <a:r>
              <a:rPr lang="en-US" dirty="0"/>
              <a:t>Your credit score improves</a:t>
            </a:r>
          </a:p>
        </p:txBody>
      </p:sp>
      <p:sp>
        <p:nvSpPr>
          <p:cNvPr id="4" name="Title 1">
            <a:extLst>
              <a:ext uri="{FF2B5EF4-FFF2-40B4-BE49-F238E27FC236}">
                <a16:creationId xmlns:a16="http://schemas.microsoft.com/office/drawing/2014/main" id="{A00B3559-4D46-3DB1-7748-A7265F0A20B1}"/>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Student Loan Management</a:t>
            </a:r>
          </a:p>
        </p:txBody>
      </p:sp>
      <p:sp>
        <p:nvSpPr>
          <p:cNvPr id="5" name="Content Placeholder 2">
            <a:extLst>
              <a:ext uri="{FF2B5EF4-FFF2-40B4-BE49-F238E27FC236}">
                <a16:creationId xmlns:a16="http://schemas.microsoft.com/office/drawing/2014/main" id="{3A2CD3E9-159E-D5FE-B491-7001F9EBFB1E}"/>
              </a:ext>
            </a:extLst>
          </p:cNvPr>
          <p:cNvSpPr txBox="1">
            <a:spLocks/>
          </p:cNvSpPr>
          <p:nvPr/>
        </p:nvSpPr>
        <p:spPr>
          <a:xfrm>
            <a:off x="619539" y="5049226"/>
            <a:ext cx="11231218" cy="985179"/>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System Font Regular"/>
              <a:buChar char="-"/>
              <a:defRPr sz="20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8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System Font Regular"/>
              <a:buChar char="-"/>
              <a:defRPr sz="18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dirty="0"/>
              <a:t>WCI has negotiated lower rates and cashback with some refinancing lenders – discover your options at </a:t>
            </a:r>
            <a:r>
              <a:rPr lang="en-US" dirty="0">
                <a:solidFill>
                  <a:srgbClr val="002060"/>
                </a:solidFill>
              </a:rPr>
              <a:t>www.whitecoatinvestor.com/student-loan-refinancing/</a:t>
            </a:r>
          </a:p>
        </p:txBody>
      </p:sp>
    </p:spTree>
    <p:extLst>
      <p:ext uri="{BB962C8B-B14F-4D97-AF65-F5344CB8AC3E}">
        <p14:creationId xmlns:p14="http://schemas.microsoft.com/office/powerpoint/2010/main" val="1342086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Loans for </a:t>
            </a:r>
            <a:r>
              <a:rPr lang="en-US" dirty="0" err="1"/>
              <a:t>Attendings</a:t>
            </a:r>
            <a:endParaRPr lang="en-US" dirty="0"/>
          </a:p>
        </p:txBody>
      </p:sp>
      <p:sp>
        <p:nvSpPr>
          <p:cNvPr id="3" name="Content Placeholder 2"/>
          <p:cNvSpPr>
            <a:spLocks noGrp="1"/>
          </p:cNvSpPr>
          <p:nvPr>
            <p:ph idx="1"/>
          </p:nvPr>
        </p:nvSpPr>
        <p:spPr/>
        <p:txBody>
          <a:bodyPr>
            <a:normAutofit/>
          </a:bodyPr>
          <a:lstStyle/>
          <a:p>
            <a:pPr marL="0" indent="0">
              <a:buNone/>
            </a:pPr>
            <a:r>
              <a:rPr lang="en-US" dirty="0"/>
              <a:t>Federal loans</a:t>
            </a:r>
          </a:p>
          <a:p>
            <a:pPr marL="914400" lvl="1" indent="-457200">
              <a:buFont typeface="+mj-lt"/>
              <a:buAutoNum type="arabicPeriod"/>
            </a:pPr>
            <a:r>
              <a:rPr lang="en-US" dirty="0"/>
              <a:t>Are you working full-time for a 501</a:t>
            </a:r>
            <a:r>
              <a:rPr lang="de-DE" dirty="0"/>
              <a:t>(c)(3) or government employer?</a:t>
            </a:r>
          </a:p>
          <a:p>
            <a:pPr marL="914400" lvl="1" indent="-457200">
              <a:spcBef>
                <a:spcPts val="1200"/>
              </a:spcBef>
              <a:buFont typeface="+mj-lt"/>
              <a:buAutoNum type="arabicPeriod"/>
            </a:pPr>
            <a:r>
              <a:rPr lang="de-DE" dirty="0"/>
              <a:t>Did you make a lot of small IDR payments during residency/fellowship?</a:t>
            </a:r>
          </a:p>
          <a:p>
            <a:pPr lvl="2">
              <a:spcBef>
                <a:spcPts val="800"/>
              </a:spcBef>
            </a:pPr>
            <a:r>
              <a:rPr lang="de-DE" dirty="0" err="1"/>
              <a:t>If</a:t>
            </a:r>
            <a:r>
              <a:rPr lang="de-DE" dirty="0"/>
              <a:t> </a:t>
            </a:r>
            <a:r>
              <a:rPr lang="de-DE" dirty="0" err="1"/>
              <a:t>the</a:t>
            </a:r>
            <a:r>
              <a:rPr lang="de-DE" dirty="0"/>
              <a:t> </a:t>
            </a:r>
            <a:r>
              <a:rPr lang="de-DE" dirty="0" err="1"/>
              <a:t>answer</a:t>
            </a:r>
            <a:r>
              <a:rPr lang="de-DE" dirty="0"/>
              <a:t> </a:t>
            </a:r>
            <a:r>
              <a:rPr lang="de-DE" dirty="0" err="1"/>
              <a:t>to</a:t>
            </a:r>
            <a:r>
              <a:rPr lang="de-DE" dirty="0"/>
              <a:t> </a:t>
            </a:r>
            <a:r>
              <a:rPr lang="de-DE" dirty="0" err="1"/>
              <a:t>both</a:t>
            </a:r>
            <a:r>
              <a:rPr lang="de-DE" dirty="0"/>
              <a:t> </a:t>
            </a:r>
            <a:r>
              <a:rPr lang="de-DE" dirty="0" err="1"/>
              <a:t>of</a:t>
            </a:r>
            <a:r>
              <a:rPr lang="de-DE" dirty="0"/>
              <a:t> </a:t>
            </a:r>
            <a:r>
              <a:rPr lang="de-DE" dirty="0" err="1"/>
              <a:t>those</a:t>
            </a:r>
            <a:r>
              <a:rPr lang="de-DE" dirty="0"/>
              <a:t> </a:t>
            </a:r>
            <a:r>
              <a:rPr lang="de-DE" dirty="0" err="1"/>
              <a:t>is</a:t>
            </a:r>
            <a:r>
              <a:rPr lang="de-DE" dirty="0"/>
              <a:t> </a:t>
            </a:r>
            <a:r>
              <a:rPr lang="de-DE" dirty="0" err="1"/>
              <a:t>yes</a:t>
            </a:r>
            <a:r>
              <a:rPr lang="de-DE" dirty="0"/>
              <a:t>, </a:t>
            </a:r>
            <a:r>
              <a:rPr lang="de-DE" dirty="0" err="1"/>
              <a:t>then</a:t>
            </a:r>
            <a:r>
              <a:rPr lang="de-DE" dirty="0"/>
              <a:t> </a:t>
            </a:r>
            <a:r>
              <a:rPr lang="de-DE" dirty="0" err="1"/>
              <a:t>go</a:t>
            </a:r>
            <a:r>
              <a:rPr lang="de-DE" dirty="0"/>
              <a:t> </a:t>
            </a:r>
            <a:r>
              <a:rPr lang="de-DE" dirty="0" err="1"/>
              <a:t>for</a:t>
            </a:r>
            <a:r>
              <a:rPr lang="de-DE" dirty="0"/>
              <a:t> PSLF, but save </a:t>
            </a:r>
            <a:r>
              <a:rPr lang="de-DE" dirty="0" err="1"/>
              <a:t>up</a:t>
            </a:r>
            <a:r>
              <a:rPr lang="de-DE" dirty="0"/>
              <a:t> a PSLF </a:t>
            </a:r>
            <a:r>
              <a:rPr lang="de-DE" dirty="0" err="1"/>
              <a:t>side</a:t>
            </a:r>
            <a:r>
              <a:rPr lang="de-DE" dirty="0"/>
              <a:t> </a:t>
            </a:r>
            <a:r>
              <a:rPr lang="de-DE" dirty="0" err="1"/>
              <a:t>fund</a:t>
            </a:r>
            <a:r>
              <a:rPr lang="de-DE" dirty="0"/>
              <a:t>. </a:t>
            </a:r>
            <a:br>
              <a:rPr lang="de-DE" dirty="0"/>
            </a:br>
            <a:r>
              <a:rPr lang="de-DE" dirty="0" err="1"/>
              <a:t>If</a:t>
            </a:r>
            <a:r>
              <a:rPr lang="de-DE" dirty="0"/>
              <a:t> </a:t>
            </a:r>
            <a:r>
              <a:rPr lang="de-DE" dirty="0" err="1"/>
              <a:t>no</a:t>
            </a:r>
            <a:r>
              <a:rPr lang="de-DE" dirty="0"/>
              <a:t>...</a:t>
            </a:r>
          </a:p>
          <a:p>
            <a:pPr marL="914400" lvl="1" indent="-457200">
              <a:spcBef>
                <a:spcPts val="1200"/>
              </a:spcBef>
              <a:buFont typeface="+mj-lt"/>
              <a:buAutoNum type="arabicPeriod"/>
            </a:pPr>
            <a:r>
              <a:rPr lang="de-DE" dirty="0"/>
              <a:t>Do you owe more than 2.5X your gross income?</a:t>
            </a:r>
          </a:p>
          <a:p>
            <a:pPr lvl="2">
              <a:spcBef>
                <a:spcPts val="800"/>
              </a:spcBef>
            </a:pPr>
            <a:r>
              <a:rPr lang="de-DE" dirty="0" err="1"/>
              <a:t>If</a:t>
            </a:r>
            <a:r>
              <a:rPr lang="de-DE" dirty="0"/>
              <a:t> so, </a:t>
            </a:r>
            <a:r>
              <a:rPr lang="de-DE" dirty="0" err="1"/>
              <a:t>consider</a:t>
            </a:r>
            <a:r>
              <a:rPr lang="de-DE" dirty="0"/>
              <a:t> PAYE/REPAYE </a:t>
            </a:r>
            <a:r>
              <a:rPr lang="de-DE" dirty="0" err="1"/>
              <a:t>forgiveness</a:t>
            </a:r>
            <a:r>
              <a:rPr lang="de-DE" dirty="0"/>
              <a:t> </a:t>
            </a:r>
            <a:r>
              <a:rPr lang="de-DE" dirty="0" err="1"/>
              <a:t>and</a:t>
            </a:r>
            <a:r>
              <a:rPr lang="de-DE" dirty="0"/>
              <a:t> </a:t>
            </a:r>
            <a:r>
              <a:rPr lang="de-DE" dirty="0" err="1"/>
              <a:t>get</a:t>
            </a:r>
            <a:r>
              <a:rPr lang="de-DE" dirty="0"/>
              <a:t> </a:t>
            </a:r>
            <a:r>
              <a:rPr lang="de-DE" dirty="0" err="1"/>
              <a:t>some</a:t>
            </a:r>
            <a:r>
              <a:rPr lang="de-DE" dirty="0"/>
              <a:t> professional </a:t>
            </a:r>
            <a:r>
              <a:rPr lang="de-DE" dirty="0" err="1"/>
              <a:t>advice</a:t>
            </a:r>
            <a:endParaRPr lang="de-DE" dirty="0"/>
          </a:p>
          <a:p>
            <a:pPr lvl="2"/>
            <a:r>
              <a:rPr lang="de-DE" dirty="0" err="1"/>
              <a:t>If</a:t>
            </a:r>
            <a:r>
              <a:rPr lang="de-DE" dirty="0"/>
              <a:t> not, </a:t>
            </a:r>
            <a:r>
              <a:rPr lang="de-DE" dirty="0" err="1"/>
              <a:t>refinance</a:t>
            </a:r>
            <a:r>
              <a:rPr lang="de-DE" dirty="0"/>
              <a:t> </a:t>
            </a:r>
            <a:r>
              <a:rPr lang="de-DE" dirty="0" err="1"/>
              <a:t>and</a:t>
            </a:r>
            <a:r>
              <a:rPr lang="de-DE" dirty="0"/>
              <a:t> </a:t>
            </a:r>
            <a:r>
              <a:rPr lang="de-DE" dirty="0" err="1"/>
              <a:t>pay</a:t>
            </a:r>
            <a:r>
              <a:rPr lang="de-DE" dirty="0"/>
              <a:t> </a:t>
            </a:r>
            <a:r>
              <a:rPr lang="de-DE" dirty="0" err="1"/>
              <a:t>them</a:t>
            </a:r>
            <a:r>
              <a:rPr lang="de-DE" dirty="0"/>
              <a:t> off</a:t>
            </a:r>
            <a:endParaRPr lang="en-US" dirty="0"/>
          </a:p>
        </p:txBody>
      </p:sp>
      <p:sp>
        <p:nvSpPr>
          <p:cNvPr id="4" name="Title 1">
            <a:extLst>
              <a:ext uri="{FF2B5EF4-FFF2-40B4-BE49-F238E27FC236}">
                <a16:creationId xmlns:a16="http://schemas.microsoft.com/office/drawing/2014/main" id="{DDA604C2-DF9F-8B55-0CCD-8E24451BF1FF}"/>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1546115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Pay Off Student Loans Quickly</a:t>
            </a:r>
          </a:p>
        </p:txBody>
      </p:sp>
      <p:sp>
        <p:nvSpPr>
          <p:cNvPr id="3" name="Content Placeholder 2"/>
          <p:cNvSpPr>
            <a:spLocks noGrp="1"/>
          </p:cNvSpPr>
          <p:nvPr>
            <p:ph idx="1"/>
          </p:nvPr>
        </p:nvSpPr>
        <p:spPr/>
        <p:txBody>
          <a:bodyPr>
            <a:normAutofit/>
          </a:bodyPr>
          <a:lstStyle/>
          <a:p>
            <a:r>
              <a:rPr lang="en-US" dirty="0"/>
              <a:t>Send large checks every month to the lender</a:t>
            </a:r>
          </a:p>
          <a:p>
            <a:pPr>
              <a:spcBef>
                <a:spcPts val="1200"/>
              </a:spcBef>
            </a:pPr>
            <a:r>
              <a:rPr lang="en-US" dirty="0"/>
              <a:t>Easiest to do right out of residency before lifestyle inflation</a:t>
            </a:r>
          </a:p>
          <a:p>
            <a:pPr>
              <a:spcBef>
                <a:spcPts val="1200"/>
              </a:spcBef>
            </a:pPr>
            <a:r>
              <a:rPr lang="en-US" dirty="0"/>
              <a:t>Live like a resident!</a:t>
            </a:r>
          </a:p>
          <a:p>
            <a:pPr lvl="1">
              <a:spcBef>
                <a:spcPts val="1200"/>
              </a:spcBef>
            </a:pPr>
            <a:r>
              <a:rPr lang="en-US" dirty="0"/>
              <a:t>The secret to being a wealthy physician</a:t>
            </a:r>
          </a:p>
        </p:txBody>
      </p:sp>
      <p:sp>
        <p:nvSpPr>
          <p:cNvPr id="4" name="Title 1">
            <a:extLst>
              <a:ext uri="{FF2B5EF4-FFF2-40B4-BE49-F238E27FC236}">
                <a16:creationId xmlns:a16="http://schemas.microsoft.com/office/drawing/2014/main" id="{4CCC37FA-6764-2EEE-89BC-26A85DDAC8AC}"/>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807704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Run the Numbers</a:t>
            </a:r>
          </a:p>
        </p:txBody>
      </p:sp>
      <p:sp>
        <p:nvSpPr>
          <p:cNvPr id="3" name="Content Placeholder 2">
            <a:extLst>
              <a:ext uri="{FF2B5EF4-FFF2-40B4-BE49-F238E27FC236}">
                <a16:creationId xmlns:a16="http://schemas.microsoft.com/office/drawing/2014/main" id="{2A321DA2-1A94-A25E-19E5-2AEC2BF4F30E}"/>
              </a:ext>
            </a:extLst>
          </p:cNvPr>
          <p:cNvSpPr>
            <a:spLocks noGrp="1"/>
          </p:cNvSpPr>
          <p:nvPr>
            <p:ph idx="1"/>
          </p:nvPr>
        </p:nvSpPr>
        <p:spPr/>
        <p:txBody>
          <a:bodyPr/>
          <a:lstStyle/>
          <a:p>
            <a:r>
              <a:rPr lang="en-US" dirty="0"/>
              <a:t>Average Resident Salary: $60K</a:t>
            </a:r>
          </a:p>
          <a:p>
            <a:r>
              <a:rPr lang="en-US" dirty="0"/>
              <a:t>Average Attending Salary: $320K</a:t>
            </a:r>
          </a:p>
          <a:p>
            <a:pPr lvl="1">
              <a:spcBef>
                <a:spcPts val="1200"/>
              </a:spcBef>
            </a:pPr>
            <a:r>
              <a:rPr lang="en-US" dirty="0"/>
              <a:t>Taxes $90K</a:t>
            </a:r>
          </a:p>
          <a:p>
            <a:pPr lvl="1"/>
            <a:r>
              <a:rPr lang="en-US" dirty="0"/>
              <a:t>Living expenses $60K</a:t>
            </a:r>
          </a:p>
          <a:p>
            <a:pPr lvl="1"/>
            <a:r>
              <a:rPr lang="en-US" dirty="0"/>
              <a:t>$170K to build wealth</a:t>
            </a:r>
          </a:p>
          <a:p>
            <a:pPr lvl="2">
              <a:spcBef>
                <a:spcPts val="1000"/>
              </a:spcBef>
            </a:pPr>
            <a:r>
              <a:rPr lang="en-US" dirty="0"/>
              <a:t>Pay off loans</a:t>
            </a:r>
          </a:p>
          <a:p>
            <a:pPr lvl="2"/>
            <a:r>
              <a:rPr lang="en-US" dirty="0"/>
              <a:t>Save up down payment</a:t>
            </a:r>
          </a:p>
          <a:p>
            <a:pPr lvl="2"/>
            <a:r>
              <a:rPr lang="en-US" dirty="0"/>
              <a:t>Max out retirement accounts</a:t>
            </a:r>
          </a:p>
          <a:p>
            <a:pPr marL="0" indent="0">
              <a:buNone/>
            </a:pPr>
            <a:endParaRPr lang="en-US" dirty="0"/>
          </a:p>
        </p:txBody>
      </p:sp>
      <p:sp>
        <p:nvSpPr>
          <p:cNvPr id="5" name="Title 1">
            <a:extLst>
              <a:ext uri="{FF2B5EF4-FFF2-40B4-BE49-F238E27FC236}">
                <a16:creationId xmlns:a16="http://schemas.microsoft.com/office/drawing/2014/main" id="{356924C8-29B9-F580-5377-FD6A301863D3}"/>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764527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Run the Numbers</a:t>
            </a:r>
          </a:p>
        </p:txBody>
      </p:sp>
      <p:sp>
        <p:nvSpPr>
          <p:cNvPr id="3" name="Content Placeholder 2">
            <a:extLst>
              <a:ext uri="{FF2B5EF4-FFF2-40B4-BE49-F238E27FC236}">
                <a16:creationId xmlns:a16="http://schemas.microsoft.com/office/drawing/2014/main" id="{D40FB852-028F-10C9-9B2D-5586C3A3A0FF}"/>
              </a:ext>
            </a:extLst>
          </p:cNvPr>
          <p:cNvSpPr>
            <a:spLocks noGrp="1"/>
          </p:cNvSpPr>
          <p:nvPr>
            <p:ph idx="1"/>
          </p:nvPr>
        </p:nvSpPr>
        <p:spPr/>
        <p:txBody>
          <a:bodyPr/>
          <a:lstStyle/>
          <a:p>
            <a:pPr marL="0" indent="0">
              <a:buNone/>
            </a:pPr>
            <a:r>
              <a:rPr lang="en-US" dirty="0"/>
              <a:t>How long will your loans survive against a $170K/year onslaught?</a:t>
            </a:r>
          </a:p>
          <a:p>
            <a:pPr lvl="1">
              <a:spcBef>
                <a:spcPts val="1200"/>
              </a:spcBef>
            </a:pPr>
            <a:r>
              <a:rPr lang="en-US" dirty="0"/>
              <a:t>$100K = &lt; 1 year</a:t>
            </a:r>
          </a:p>
          <a:p>
            <a:pPr lvl="1"/>
            <a:r>
              <a:rPr lang="en-US" dirty="0"/>
              <a:t>$200K = 14 months</a:t>
            </a:r>
          </a:p>
          <a:p>
            <a:pPr lvl="1"/>
            <a:r>
              <a:rPr lang="en-US" dirty="0"/>
              <a:t>$300K = &lt; 2 years</a:t>
            </a:r>
          </a:p>
          <a:p>
            <a:pPr lvl="1"/>
            <a:r>
              <a:rPr lang="en-US" dirty="0"/>
              <a:t>$400K = &lt; 3 years</a:t>
            </a:r>
          </a:p>
        </p:txBody>
      </p:sp>
      <p:sp>
        <p:nvSpPr>
          <p:cNvPr id="5" name="Title 1">
            <a:extLst>
              <a:ext uri="{FF2B5EF4-FFF2-40B4-BE49-F238E27FC236}">
                <a16:creationId xmlns:a16="http://schemas.microsoft.com/office/drawing/2014/main" id="{1300489D-FAB7-8303-CEB2-0D2056AB3B6B}"/>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850108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Financial </a:t>
            </a:r>
            <a:br>
              <a:rPr lang="en-US" dirty="0"/>
            </a:br>
            <a:r>
              <a:rPr lang="en-US" dirty="0"/>
              <a:t>Advisors</a:t>
            </a:r>
          </a:p>
        </p:txBody>
      </p:sp>
      <p:pic>
        <p:nvPicPr>
          <p:cNvPr id="4" name="Picture 3">
            <a:extLst>
              <a:ext uri="{FF2B5EF4-FFF2-40B4-BE49-F238E27FC236}">
                <a16:creationId xmlns:a16="http://schemas.microsoft.com/office/drawing/2014/main" id="{93A53008-1489-5D42-5070-2A693179CB1A}"/>
              </a:ext>
            </a:extLst>
          </p:cNvPr>
          <p:cNvPicPr>
            <a:picLocks noChangeAspect="1"/>
          </p:cNvPicPr>
          <p:nvPr/>
        </p:nvPicPr>
        <p:blipFill rotWithShape="1">
          <a:blip r:embed="rId2"/>
          <a:srcRect l="11632" r="35834"/>
          <a:stretch/>
        </p:blipFill>
        <p:spPr>
          <a:xfrm>
            <a:off x="6766560" y="-34390"/>
            <a:ext cx="5425440" cy="6892390"/>
          </a:xfrm>
          <a:prstGeom prst="rect">
            <a:avLst/>
          </a:prstGeom>
        </p:spPr>
      </p:pic>
    </p:spTree>
    <p:extLst>
      <p:ext uri="{BB962C8B-B14F-4D97-AF65-F5344CB8AC3E}">
        <p14:creationId xmlns:p14="http://schemas.microsoft.com/office/powerpoint/2010/main" val="1899057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0912" y="1742739"/>
            <a:ext cx="11015831" cy="1143000"/>
          </a:xfrm>
        </p:spPr>
        <p:txBody>
          <a:bodyPr>
            <a:normAutofit/>
          </a:bodyPr>
          <a:lstStyle/>
          <a:p>
            <a:pPr algn="ctr"/>
            <a:r>
              <a:rPr lang="en-US" dirty="0">
                <a:solidFill>
                  <a:schemeClr val="bg2"/>
                </a:solidFill>
              </a:rPr>
              <a:t>William Bernstein on Financial Advisors</a:t>
            </a:r>
          </a:p>
        </p:txBody>
      </p:sp>
      <p:sp>
        <p:nvSpPr>
          <p:cNvPr id="3" name="Content Placeholder 2"/>
          <p:cNvSpPr>
            <a:spLocks noGrp="1"/>
          </p:cNvSpPr>
          <p:nvPr>
            <p:ph idx="4294967295"/>
          </p:nvPr>
        </p:nvSpPr>
        <p:spPr>
          <a:xfrm>
            <a:off x="1947134" y="2885739"/>
            <a:ext cx="8304904" cy="2768601"/>
          </a:xfrm>
        </p:spPr>
        <p:txBody>
          <a:bodyPr>
            <a:normAutofit/>
          </a:bodyPr>
          <a:lstStyle/>
          <a:p>
            <a:pPr marL="0" indent="0" algn="ctr">
              <a:buNone/>
            </a:pPr>
            <a:r>
              <a:rPr lang="en-US" sz="2600" b="0" dirty="0">
                <a:solidFill>
                  <a:schemeClr val="bg2"/>
                </a:solidFill>
                <a:latin typeface="Arial" panose="020B0604020202020204" pitchFamily="34" charset="0"/>
                <a:cs typeface="Arial" panose="020B0604020202020204" pitchFamily="34" charset="0"/>
              </a:rPr>
              <a:t>"You are engaged in a life-and-death struggle with </a:t>
            </a:r>
            <a:br>
              <a:rPr lang="en-US" sz="2600" b="0" dirty="0">
                <a:solidFill>
                  <a:schemeClr val="bg2"/>
                </a:solidFill>
                <a:latin typeface="Arial" panose="020B0604020202020204" pitchFamily="34" charset="0"/>
                <a:cs typeface="Arial" panose="020B0604020202020204" pitchFamily="34" charset="0"/>
              </a:rPr>
            </a:br>
            <a:r>
              <a:rPr lang="en-US" sz="2600" b="0" dirty="0">
                <a:solidFill>
                  <a:schemeClr val="bg2"/>
                </a:solidFill>
                <a:latin typeface="Arial" panose="020B0604020202020204" pitchFamily="34" charset="0"/>
                <a:cs typeface="Arial" panose="020B0604020202020204" pitchFamily="34" charset="0"/>
              </a:rPr>
              <a:t>the financial services industry. . . If you act on the assumption that every broker, insurance </a:t>
            </a:r>
            <a:br>
              <a:rPr lang="en-US" sz="2600" b="0" dirty="0">
                <a:solidFill>
                  <a:schemeClr val="bg2"/>
                </a:solidFill>
                <a:latin typeface="Arial" panose="020B0604020202020204" pitchFamily="34" charset="0"/>
                <a:cs typeface="Arial" panose="020B0604020202020204" pitchFamily="34" charset="0"/>
              </a:rPr>
            </a:br>
            <a:r>
              <a:rPr lang="en-US" sz="2600" b="0" dirty="0">
                <a:solidFill>
                  <a:schemeClr val="bg2"/>
                </a:solidFill>
                <a:latin typeface="Arial" panose="020B0604020202020204" pitchFamily="34" charset="0"/>
                <a:cs typeface="Arial" panose="020B0604020202020204" pitchFamily="34" charset="0"/>
              </a:rPr>
              <a:t>salesman . . . and financial advisor you encounter is </a:t>
            </a:r>
            <a:br>
              <a:rPr lang="en-US" sz="2600" b="0" dirty="0">
                <a:solidFill>
                  <a:schemeClr val="bg2"/>
                </a:solidFill>
                <a:latin typeface="Arial" panose="020B0604020202020204" pitchFamily="34" charset="0"/>
                <a:cs typeface="Arial" panose="020B0604020202020204" pitchFamily="34" charset="0"/>
              </a:rPr>
            </a:br>
            <a:r>
              <a:rPr lang="en-US" sz="2600" b="0" dirty="0">
                <a:solidFill>
                  <a:schemeClr val="bg2"/>
                </a:solidFill>
                <a:latin typeface="Arial" panose="020B0604020202020204" pitchFamily="34" charset="0"/>
                <a:cs typeface="Arial" panose="020B0604020202020204" pitchFamily="34" charset="0"/>
              </a:rPr>
              <a:t>a hardened criminal, you will do just fine.“</a:t>
            </a:r>
          </a:p>
          <a:p>
            <a:pPr marL="0" indent="0" algn="ctr">
              <a:buNone/>
            </a:pPr>
            <a:r>
              <a:rPr lang="en-US" sz="2600" b="0" dirty="0">
                <a:solidFill>
                  <a:schemeClr val="bg2"/>
                </a:solidFill>
                <a:latin typeface="Arial" panose="020B0604020202020204" pitchFamily="34" charset="0"/>
                <a:cs typeface="Arial" panose="020B0604020202020204" pitchFamily="34" charset="0"/>
              </a:rPr>
              <a:t>- William Bernstein, MD</a:t>
            </a:r>
          </a:p>
        </p:txBody>
      </p:sp>
    </p:spTree>
    <p:extLst>
      <p:ext uri="{BB962C8B-B14F-4D97-AF65-F5344CB8AC3E}">
        <p14:creationId xmlns:p14="http://schemas.microsoft.com/office/powerpoint/2010/main" val="670499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Finding a Good Advisor</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sz="2600" dirty="0"/>
              <a:t>Commitment to profession</a:t>
            </a:r>
          </a:p>
          <a:p>
            <a:pPr lvl="2">
              <a:spcBef>
                <a:spcPts val="1000"/>
              </a:spcBef>
            </a:pPr>
            <a:r>
              <a:rPr lang="en-US" dirty="0"/>
              <a:t>CFA, CFP, </a:t>
            </a:r>
            <a:r>
              <a:rPr lang="en-US" dirty="0" err="1"/>
              <a:t>ChFC</a:t>
            </a:r>
            <a:r>
              <a:rPr lang="en-US" dirty="0"/>
              <a:t>, CPA/PFS</a:t>
            </a:r>
          </a:p>
          <a:p>
            <a:pPr marL="514350" indent="-514350">
              <a:spcBef>
                <a:spcPts val="1200"/>
              </a:spcBef>
              <a:buFont typeface="+mj-lt"/>
              <a:buAutoNum type="arabicPeriod"/>
            </a:pPr>
            <a:r>
              <a:rPr lang="en-US" sz="2600" dirty="0"/>
              <a:t>More experience than you</a:t>
            </a:r>
          </a:p>
          <a:p>
            <a:pPr marL="514350" indent="-514350">
              <a:spcBef>
                <a:spcPts val="1200"/>
              </a:spcBef>
              <a:buFont typeface="+mj-lt"/>
              <a:buAutoNum type="arabicPeriod"/>
            </a:pPr>
            <a:r>
              <a:rPr lang="en-US" sz="2600" dirty="0"/>
              <a:t>No commissions (fee-only)</a:t>
            </a:r>
          </a:p>
          <a:p>
            <a:pPr marL="514350" indent="-514350">
              <a:spcBef>
                <a:spcPts val="1200"/>
              </a:spcBef>
              <a:buFont typeface="+mj-lt"/>
              <a:buAutoNum type="arabicPeriod"/>
            </a:pPr>
            <a:r>
              <a:rPr lang="en-US" sz="2600" dirty="0"/>
              <a:t>Fiduciary duty</a:t>
            </a:r>
          </a:p>
          <a:p>
            <a:pPr marL="514350" indent="-514350">
              <a:spcBef>
                <a:spcPts val="1200"/>
              </a:spcBef>
              <a:buFont typeface="+mj-lt"/>
              <a:buAutoNum type="arabicPeriod"/>
            </a:pPr>
            <a:r>
              <a:rPr lang="en-US" sz="2600" dirty="0"/>
              <a:t>Knowledge of investing literature</a:t>
            </a:r>
          </a:p>
          <a:p>
            <a:pPr marL="514350" indent="-514350">
              <a:spcBef>
                <a:spcPts val="1200"/>
              </a:spcBef>
              <a:buFont typeface="+mj-lt"/>
              <a:buAutoNum type="arabicPeriod"/>
            </a:pPr>
            <a:r>
              <a:rPr lang="en-US" sz="2600" dirty="0"/>
              <a:t>Experience with physician-specific issues</a:t>
            </a:r>
          </a:p>
          <a:p>
            <a:pPr lvl="2">
              <a:spcBef>
                <a:spcPts val="1000"/>
              </a:spcBef>
            </a:pPr>
            <a:r>
              <a:rPr lang="en-US" dirty="0"/>
              <a:t>Taxes</a:t>
            </a:r>
          </a:p>
          <a:p>
            <a:pPr lvl="2"/>
            <a:r>
              <a:rPr lang="en-US" dirty="0"/>
              <a:t>Student loan issues</a:t>
            </a:r>
          </a:p>
          <a:p>
            <a:pPr lvl="2"/>
            <a:r>
              <a:rPr lang="en-US" dirty="0"/>
              <a:t>Retirement account issues</a:t>
            </a:r>
          </a:p>
        </p:txBody>
      </p:sp>
      <p:sp>
        <p:nvSpPr>
          <p:cNvPr id="4" name="Title 1">
            <a:extLst>
              <a:ext uri="{FF2B5EF4-FFF2-40B4-BE49-F238E27FC236}">
                <a16:creationId xmlns:a16="http://schemas.microsoft.com/office/drawing/2014/main" id="{B10F9050-2FB0-1B19-E730-D2D128464BB2}"/>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Financial Advisors</a:t>
            </a:r>
          </a:p>
        </p:txBody>
      </p:sp>
    </p:spTree>
    <p:extLst>
      <p:ext uri="{BB962C8B-B14F-4D97-AF65-F5344CB8AC3E}">
        <p14:creationId xmlns:p14="http://schemas.microsoft.com/office/powerpoint/2010/main" val="1232299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Cost of Financial Advice</a:t>
            </a:r>
          </a:p>
        </p:txBody>
      </p:sp>
      <p:sp>
        <p:nvSpPr>
          <p:cNvPr id="3" name="Content Placeholder 2"/>
          <p:cNvSpPr>
            <a:spLocks noGrp="1"/>
          </p:cNvSpPr>
          <p:nvPr>
            <p:ph idx="1"/>
          </p:nvPr>
        </p:nvSpPr>
        <p:spPr>
          <a:xfrm>
            <a:off x="467139" y="2395331"/>
            <a:ext cx="8526254" cy="3781632"/>
          </a:xfrm>
        </p:spPr>
        <p:txBody>
          <a:bodyPr>
            <a:normAutofit/>
          </a:bodyPr>
          <a:lstStyle/>
          <a:p>
            <a:pPr marL="0" indent="0">
              <a:buNone/>
            </a:pPr>
            <a:r>
              <a:rPr lang="en-US" dirty="0"/>
              <a:t>If you pay just 2% of your portfolio each year in fees, commissions, and expenses, how much less would you end up with?</a:t>
            </a:r>
          </a:p>
          <a:p>
            <a:pPr lvl="1">
              <a:spcBef>
                <a:spcPts val="1200"/>
              </a:spcBef>
            </a:pPr>
            <a:r>
              <a:rPr lang="en-US" dirty="0"/>
              <a:t>30 years, 8% pre-fee returns, saving $50K a year</a:t>
            </a:r>
          </a:p>
          <a:p>
            <a:pPr lvl="1"/>
            <a:r>
              <a:rPr lang="en-US" dirty="0"/>
              <a:t>$6.1M </a:t>
            </a:r>
            <a:r>
              <a:rPr lang="en-US" dirty="0" err="1"/>
              <a:t>vs</a:t>
            </a:r>
            <a:r>
              <a:rPr lang="en-US" dirty="0"/>
              <a:t> $4.2M</a:t>
            </a:r>
          </a:p>
          <a:p>
            <a:pPr lvl="1"/>
            <a:r>
              <a:rPr lang="en-US" dirty="0"/>
              <a:t>Is that advisor really worth nearly $2M to you?</a:t>
            </a:r>
          </a:p>
          <a:p>
            <a:pPr lvl="2">
              <a:spcBef>
                <a:spcPts val="1200"/>
              </a:spcBef>
            </a:pPr>
            <a:r>
              <a:rPr lang="en-US" sz="2000" dirty="0"/>
              <a:t>5+ years of your gross salary?  </a:t>
            </a:r>
          </a:p>
          <a:p>
            <a:pPr lvl="2"/>
            <a:r>
              <a:rPr lang="en-US" sz="2000" dirty="0"/>
              <a:t>$80K/year in retirement?</a:t>
            </a:r>
          </a:p>
        </p:txBody>
      </p:sp>
      <p:pic>
        <p:nvPicPr>
          <p:cNvPr id="7" name="Picture 2" descr="http://4.bp.blogspot.com/-KB1SUqpIHsU/UG2JCidf8sI/AAAAAAAABQI/oZCxq98omc4/s1600/sisyphus.jpg"/>
          <p:cNvPicPr>
            <a:picLocks noChangeAspect="1" noChangeArrowheads="1"/>
          </p:cNvPicPr>
          <p:nvPr/>
        </p:nvPicPr>
        <p:blipFill>
          <a:blip r:embed="rId2" cstate="print"/>
          <a:srcRect/>
          <a:stretch>
            <a:fillRect/>
          </a:stretch>
        </p:blipFill>
        <p:spPr bwMode="auto">
          <a:xfrm>
            <a:off x="8993393" y="2485113"/>
            <a:ext cx="2395792" cy="2689315"/>
          </a:xfrm>
          <a:prstGeom prst="rect">
            <a:avLst/>
          </a:prstGeom>
          <a:noFill/>
        </p:spPr>
      </p:pic>
      <p:sp>
        <p:nvSpPr>
          <p:cNvPr id="4" name="Title 1">
            <a:extLst>
              <a:ext uri="{FF2B5EF4-FFF2-40B4-BE49-F238E27FC236}">
                <a16:creationId xmlns:a16="http://schemas.microsoft.com/office/drawing/2014/main" id="{BC75A239-E0B6-9C35-047B-01BF96B07013}"/>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Financial Advisors</a:t>
            </a:r>
          </a:p>
        </p:txBody>
      </p:sp>
    </p:spTree>
    <p:extLst>
      <p:ext uri="{BB962C8B-B14F-4D97-AF65-F5344CB8AC3E}">
        <p14:creationId xmlns:p14="http://schemas.microsoft.com/office/powerpoint/2010/main" val="929606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39" y="1272809"/>
            <a:ext cx="5180626" cy="2202011"/>
          </a:xfrm>
        </p:spPr>
        <p:txBody>
          <a:bodyPr>
            <a:normAutofit/>
          </a:bodyPr>
          <a:lstStyle/>
          <a:p>
            <a:r>
              <a:rPr lang="en-US" dirty="0"/>
              <a:t>The Tyranny of Compounding Fees</a:t>
            </a:r>
          </a:p>
        </p:txBody>
      </p:sp>
      <p:sp>
        <p:nvSpPr>
          <p:cNvPr id="3" name="Content Placeholder 2"/>
          <p:cNvSpPr>
            <a:spLocks noGrp="1"/>
          </p:cNvSpPr>
          <p:nvPr>
            <p:ph idx="1"/>
          </p:nvPr>
        </p:nvSpPr>
        <p:spPr>
          <a:xfrm>
            <a:off x="5437289" y="5643832"/>
            <a:ext cx="5414962" cy="602430"/>
          </a:xfrm>
        </p:spPr>
        <p:txBody>
          <a:bodyPr>
            <a:normAutofit/>
          </a:bodyPr>
          <a:lstStyle/>
          <a:p>
            <a:pPr marL="0" indent="0">
              <a:buNone/>
            </a:pPr>
            <a:r>
              <a:rPr lang="en-US" sz="1600" dirty="0"/>
              <a:t>Source: Neufeld – Journal of Financial Planning 2014</a:t>
            </a:r>
          </a:p>
          <a:p>
            <a:pPr marL="0" indent="0">
              <a:buNone/>
            </a:pPr>
            <a:endParaRPr lang="en-US" sz="1600" dirty="0"/>
          </a:p>
        </p:txBody>
      </p:sp>
      <p:pic>
        <p:nvPicPr>
          <p:cNvPr id="76802" name="Picture 2" descr="DEC11 Neufeld Fig 3"/>
          <p:cNvPicPr>
            <a:picLocks noChangeAspect="1" noChangeArrowheads="1"/>
          </p:cNvPicPr>
          <p:nvPr/>
        </p:nvPicPr>
        <p:blipFill>
          <a:blip r:embed="rId2" cstate="print"/>
          <a:srcRect/>
          <a:stretch>
            <a:fillRect/>
          </a:stretch>
        </p:blipFill>
        <p:spPr bwMode="auto">
          <a:xfrm>
            <a:off x="5437289" y="912953"/>
            <a:ext cx="5414962" cy="4591889"/>
          </a:xfrm>
          <a:prstGeom prst="rect">
            <a:avLst/>
          </a:prstGeom>
          <a:noFill/>
        </p:spPr>
      </p:pic>
      <p:sp>
        <p:nvSpPr>
          <p:cNvPr id="4" name="Title 1">
            <a:extLst>
              <a:ext uri="{FF2B5EF4-FFF2-40B4-BE49-F238E27FC236}">
                <a16:creationId xmlns:a16="http://schemas.microsoft.com/office/drawing/2014/main" id="{06306429-09F8-49EE-2998-B887A44F3890}"/>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Financial Advisors</a:t>
            </a:r>
          </a:p>
        </p:txBody>
      </p:sp>
    </p:spTree>
    <p:extLst>
      <p:ext uri="{BB962C8B-B14F-4D97-AF65-F5344CB8AC3E}">
        <p14:creationId xmlns:p14="http://schemas.microsoft.com/office/powerpoint/2010/main" val="954291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100000"/>
              </a:lnSpc>
            </a:pPr>
            <a:r>
              <a:rPr lang="en-US" sz="1600" dirty="0"/>
              <a:t>These slides were developed by The White Coat Investor, LLC, not a financial advisor, accountant, or attorney. </a:t>
            </a:r>
          </a:p>
          <a:p>
            <a:pPr>
              <a:lnSpc>
                <a:spcPct val="100000"/>
              </a:lnSpc>
            </a:pPr>
            <a:r>
              <a:rPr lang="en-US" sz="1600" dirty="0"/>
              <a:t>The presenter probably isn’t a financial professional either. </a:t>
            </a:r>
          </a:p>
          <a:p>
            <a:pPr>
              <a:lnSpc>
                <a:spcPct val="100000"/>
              </a:lnSpc>
            </a:pPr>
            <a:r>
              <a:rPr lang="en-US" sz="1600" dirty="0"/>
              <a:t>As such, this presentation is for your information and entertainment only and does not constitute formal, personalized financial, accounting, or legal advice. </a:t>
            </a:r>
          </a:p>
          <a:p>
            <a:pPr>
              <a:lnSpc>
                <a:spcPct val="100000"/>
              </a:lnSpc>
            </a:pPr>
            <a:r>
              <a:rPr lang="en-US" sz="1600" dirty="0"/>
              <a:t>The presenter of these slides has not been approved, certified, or trained by The White Coat Investor, LLC. In addition, the presenter may have modified the slides prior to presenting them to you. The originals can be found at </a:t>
            </a:r>
            <a:r>
              <a:rPr lang="en-US" sz="1600" dirty="0">
                <a:hlinkClick r:id="rId3">
                  <a:extLst>
                    <a:ext uri="{A12FA001-AC4F-418D-AE19-62706E023703}">
                      <ahyp:hlinkClr xmlns:ahyp="http://schemas.microsoft.com/office/drawing/2018/hyperlinkcolor" val="tx"/>
                    </a:ext>
                  </a:extLst>
                </a:hlinkClick>
              </a:rPr>
              <a:t>www.whitecoatinvestor.com</a:t>
            </a:r>
            <a:endParaRPr lang="en-US" sz="1600" dirty="0"/>
          </a:p>
          <a:p>
            <a:pPr>
              <a:lnSpc>
                <a:spcPct val="100000"/>
              </a:lnSpc>
            </a:pPr>
            <a:r>
              <a:rPr lang="en-US" sz="1600" dirty="0"/>
              <a:t>The accuracy of any and all information in this presentation should be double-checked using a reputable source. </a:t>
            </a:r>
          </a:p>
        </p:txBody>
      </p:sp>
    </p:spTree>
    <p:extLst>
      <p:ext uri="{BB962C8B-B14F-4D97-AF65-F5344CB8AC3E}">
        <p14:creationId xmlns:p14="http://schemas.microsoft.com/office/powerpoint/2010/main" val="1085041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Financial Advisory Models</a:t>
            </a:r>
          </a:p>
        </p:txBody>
      </p:sp>
      <p:sp>
        <p:nvSpPr>
          <p:cNvPr id="3" name="Content Placeholder 2"/>
          <p:cNvSpPr>
            <a:spLocks noGrp="1"/>
          </p:cNvSpPr>
          <p:nvPr>
            <p:ph idx="1"/>
          </p:nvPr>
        </p:nvSpPr>
        <p:spPr>
          <a:xfrm>
            <a:off x="467139" y="2395331"/>
            <a:ext cx="11231218" cy="3395869"/>
          </a:xfrm>
        </p:spPr>
        <p:txBody>
          <a:bodyPr>
            <a:normAutofit fontScale="77500" lnSpcReduction="20000"/>
          </a:bodyPr>
          <a:lstStyle/>
          <a:p>
            <a:pPr marL="651510" indent="-514350">
              <a:lnSpc>
                <a:spcPct val="110000"/>
              </a:lnSpc>
              <a:buFont typeface="+mj-lt"/>
              <a:buAutoNum type="arabicPeriod"/>
            </a:pPr>
            <a:r>
              <a:rPr lang="en-US" sz="2800" dirty="0"/>
              <a:t>Commissions </a:t>
            </a:r>
          </a:p>
          <a:p>
            <a:pPr lvl="2">
              <a:spcBef>
                <a:spcPts val="800"/>
              </a:spcBef>
            </a:pPr>
            <a:r>
              <a:rPr lang="en-US" dirty="0"/>
              <a:t>Loaded mutual funds</a:t>
            </a:r>
          </a:p>
          <a:p>
            <a:pPr lvl="2"/>
            <a:r>
              <a:rPr lang="en-US" dirty="0"/>
              <a:t>Commissions on insurance-based investing products </a:t>
            </a:r>
          </a:p>
          <a:p>
            <a:pPr lvl="2"/>
            <a:r>
              <a:rPr lang="en-US" dirty="0"/>
              <a:t>Worst products pay best commissions</a:t>
            </a:r>
          </a:p>
          <a:p>
            <a:pPr marL="651510" indent="-514350">
              <a:lnSpc>
                <a:spcPct val="110000"/>
              </a:lnSpc>
              <a:buFont typeface="+mj-lt"/>
              <a:buAutoNum type="arabicPeriod"/>
            </a:pPr>
            <a:r>
              <a:rPr lang="en-US" sz="2800" dirty="0"/>
              <a:t>Asset Under Management Fee </a:t>
            </a:r>
          </a:p>
          <a:p>
            <a:pPr lvl="2">
              <a:spcBef>
                <a:spcPts val="800"/>
              </a:spcBef>
            </a:pPr>
            <a:r>
              <a:rPr lang="en-US" sz="2100" dirty="0"/>
              <a:t>(0.15%-2%) ($1,500-$20,000 on a $1M portfolio)</a:t>
            </a:r>
          </a:p>
          <a:p>
            <a:pPr marL="651510" indent="-514350">
              <a:lnSpc>
                <a:spcPct val="110000"/>
              </a:lnSpc>
              <a:buFont typeface="+mj-lt"/>
              <a:buAutoNum type="arabicPeriod"/>
            </a:pPr>
            <a:r>
              <a:rPr lang="en-US" sz="2800" dirty="0"/>
              <a:t>Annual retainer </a:t>
            </a:r>
          </a:p>
          <a:p>
            <a:pPr lvl="2">
              <a:spcBef>
                <a:spcPts val="800"/>
              </a:spcBef>
            </a:pPr>
            <a:r>
              <a:rPr lang="en-US" sz="2100" dirty="0"/>
              <a:t>($1,000-$5,000) or set fee for plan ($500-$2,000)</a:t>
            </a:r>
          </a:p>
          <a:p>
            <a:pPr marL="651510" indent="-514350">
              <a:lnSpc>
                <a:spcPct val="110000"/>
              </a:lnSpc>
              <a:buFont typeface="+mj-lt"/>
              <a:buAutoNum type="arabicPeriod"/>
            </a:pPr>
            <a:r>
              <a:rPr lang="en-US" sz="2800" dirty="0"/>
              <a:t>Hourly rate </a:t>
            </a:r>
          </a:p>
          <a:p>
            <a:pPr lvl="2">
              <a:spcBef>
                <a:spcPts val="800"/>
              </a:spcBef>
            </a:pPr>
            <a:r>
              <a:rPr lang="en-US" sz="2100" dirty="0"/>
              <a:t>(typically $200-$400/hour)</a:t>
            </a:r>
          </a:p>
        </p:txBody>
      </p:sp>
      <p:sp>
        <p:nvSpPr>
          <p:cNvPr id="4" name="Title 1">
            <a:extLst>
              <a:ext uri="{FF2B5EF4-FFF2-40B4-BE49-F238E27FC236}">
                <a16:creationId xmlns:a16="http://schemas.microsoft.com/office/drawing/2014/main" id="{F72B0EF7-F532-EA78-B3DD-1D2642E77EA9}"/>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Financial Advisors</a:t>
            </a:r>
          </a:p>
        </p:txBody>
      </p:sp>
      <p:sp>
        <p:nvSpPr>
          <p:cNvPr id="5" name="TextBox 4">
            <a:extLst>
              <a:ext uri="{FF2B5EF4-FFF2-40B4-BE49-F238E27FC236}">
                <a16:creationId xmlns:a16="http://schemas.microsoft.com/office/drawing/2014/main" id="{44AD52F8-4280-6AA7-5AB0-0CCAA7E5E548}"/>
              </a:ext>
            </a:extLst>
          </p:cNvPr>
          <p:cNvSpPr txBox="1"/>
          <p:nvPr/>
        </p:nvSpPr>
        <p:spPr>
          <a:xfrm>
            <a:off x="646545" y="5698840"/>
            <a:ext cx="11051812" cy="430887"/>
          </a:xfrm>
          <a:prstGeom prst="rect">
            <a:avLst/>
          </a:prstGeom>
          <a:noFill/>
        </p:spPr>
        <p:txBody>
          <a:bodyPr wrap="square" rtlCol="0">
            <a:spAutoFit/>
          </a:bodyPr>
          <a:lstStyle/>
          <a:p>
            <a:pPr algn="ctr"/>
            <a:r>
              <a:rPr lang="en-US" sz="2200" dirty="0">
                <a:solidFill>
                  <a:schemeClr val="bg1">
                    <a:lumMod val="10000"/>
                  </a:schemeClr>
                </a:solidFill>
                <a:latin typeface="Arial" panose="020B0604020202020204" pitchFamily="34" charset="0"/>
                <a:cs typeface="Arial" panose="020B0604020202020204" pitchFamily="34" charset="0"/>
              </a:rPr>
              <a:t>** A fair price is a four-figure amount per year</a:t>
            </a:r>
          </a:p>
        </p:txBody>
      </p:sp>
    </p:spTree>
    <p:extLst>
      <p:ext uri="{BB962C8B-B14F-4D97-AF65-F5344CB8AC3E}">
        <p14:creationId xmlns:p14="http://schemas.microsoft.com/office/powerpoint/2010/main" val="1373549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The Right Insurance</a:t>
            </a:r>
          </a:p>
        </p:txBody>
      </p:sp>
      <p:pic>
        <p:nvPicPr>
          <p:cNvPr id="3" name="Picture 2">
            <a:extLst>
              <a:ext uri="{FF2B5EF4-FFF2-40B4-BE49-F238E27FC236}">
                <a16:creationId xmlns:a16="http://schemas.microsoft.com/office/drawing/2014/main" id="{74FA624A-3B4D-06ED-DF9D-D88938D7939C}"/>
              </a:ext>
            </a:extLst>
          </p:cNvPr>
          <p:cNvPicPr>
            <a:picLocks noChangeAspect="1"/>
          </p:cNvPicPr>
          <p:nvPr/>
        </p:nvPicPr>
        <p:blipFill rotWithShape="1">
          <a:blip r:embed="rId2"/>
          <a:srcRect l="7320" r="71749" b="217"/>
          <a:stretch/>
        </p:blipFill>
        <p:spPr>
          <a:xfrm>
            <a:off x="7037614" y="0"/>
            <a:ext cx="5154386" cy="6858000"/>
          </a:xfrm>
          <a:prstGeom prst="rect">
            <a:avLst/>
          </a:prstGeom>
        </p:spPr>
      </p:pic>
    </p:spTree>
    <p:extLst>
      <p:ext uri="{BB962C8B-B14F-4D97-AF65-F5344CB8AC3E}">
        <p14:creationId xmlns:p14="http://schemas.microsoft.com/office/powerpoint/2010/main" val="1506935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Insure Against Financial Catastrophe</a:t>
            </a:r>
          </a:p>
        </p:txBody>
      </p:sp>
      <p:sp>
        <p:nvSpPr>
          <p:cNvPr id="3" name="Content Placeholder 2"/>
          <p:cNvSpPr>
            <a:spLocks noGrp="1"/>
          </p:cNvSpPr>
          <p:nvPr>
            <p:ph idx="1"/>
          </p:nvPr>
        </p:nvSpPr>
        <p:spPr/>
        <p:txBody>
          <a:bodyPr>
            <a:normAutofit fontScale="92500" lnSpcReduction="20000"/>
          </a:bodyPr>
          <a:lstStyle/>
          <a:p>
            <a:pPr>
              <a:lnSpc>
                <a:spcPct val="100000"/>
              </a:lnSpc>
            </a:pPr>
            <a:r>
              <a:rPr lang="en-US" sz="2600" dirty="0"/>
              <a:t>High deductibles, low premiums</a:t>
            </a:r>
          </a:p>
          <a:p>
            <a:pPr>
              <a:lnSpc>
                <a:spcPct val="100000"/>
              </a:lnSpc>
            </a:pPr>
            <a:r>
              <a:rPr lang="en-US" sz="2600" dirty="0"/>
              <a:t>If you can self-insure, do so</a:t>
            </a:r>
          </a:p>
          <a:p>
            <a:pPr>
              <a:lnSpc>
                <a:spcPct val="100000"/>
              </a:lnSpc>
            </a:pPr>
            <a:r>
              <a:rPr lang="en-US" sz="2600" dirty="0"/>
              <a:t>Health insurance</a:t>
            </a:r>
          </a:p>
          <a:p>
            <a:pPr>
              <a:lnSpc>
                <a:spcPct val="100000"/>
              </a:lnSpc>
            </a:pPr>
            <a:r>
              <a:rPr lang="en-US" sz="2600" dirty="0"/>
              <a:t>Term Life insurance – buy $1M-$5M of 30-year level</a:t>
            </a:r>
          </a:p>
          <a:p>
            <a:pPr>
              <a:lnSpc>
                <a:spcPct val="100000"/>
              </a:lnSpc>
            </a:pPr>
            <a:r>
              <a:rPr lang="en-US" sz="2600" dirty="0"/>
              <a:t>Disability insurance</a:t>
            </a:r>
          </a:p>
          <a:p>
            <a:pPr>
              <a:lnSpc>
                <a:spcPct val="100000"/>
              </a:lnSpc>
            </a:pPr>
            <a:r>
              <a:rPr lang="en-US" sz="2600" dirty="0"/>
              <a:t>Umbrella policy – buy $1M-$5M</a:t>
            </a:r>
          </a:p>
          <a:p>
            <a:pPr>
              <a:lnSpc>
                <a:spcPct val="100000"/>
              </a:lnSpc>
            </a:pPr>
            <a:r>
              <a:rPr lang="en-US" sz="2600" dirty="0"/>
              <a:t>Malpractice</a:t>
            </a:r>
          </a:p>
          <a:p>
            <a:pPr>
              <a:lnSpc>
                <a:spcPct val="100000"/>
              </a:lnSpc>
            </a:pPr>
            <a:r>
              <a:rPr lang="en-US" sz="2600" dirty="0"/>
              <a:t>Don’t mix insurance and investing</a:t>
            </a:r>
          </a:p>
          <a:p>
            <a:pPr lvl="1">
              <a:spcBef>
                <a:spcPts val="1000"/>
              </a:spcBef>
            </a:pPr>
            <a:r>
              <a:rPr lang="en-US" sz="2200" dirty="0"/>
              <a:t>Doctors, especially new ones, don’t need Whole Life insurance</a:t>
            </a:r>
          </a:p>
          <a:p>
            <a:endParaRPr lang="en-US" dirty="0"/>
          </a:p>
          <a:p>
            <a:endParaRPr lang="en-US" dirty="0"/>
          </a:p>
          <a:p>
            <a:endParaRPr lang="en-US" dirty="0"/>
          </a:p>
        </p:txBody>
      </p:sp>
      <p:sp>
        <p:nvSpPr>
          <p:cNvPr id="4" name="Title 1">
            <a:extLst>
              <a:ext uri="{FF2B5EF4-FFF2-40B4-BE49-F238E27FC236}">
                <a16:creationId xmlns:a16="http://schemas.microsoft.com/office/drawing/2014/main" id="{7EF7DBFA-C849-9BEF-19EC-3EFB2F0E0ACE}"/>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Right Insurance</a:t>
            </a:r>
          </a:p>
        </p:txBody>
      </p:sp>
    </p:spTree>
    <p:extLst>
      <p:ext uri="{BB962C8B-B14F-4D97-AF65-F5344CB8AC3E}">
        <p14:creationId xmlns:p14="http://schemas.microsoft.com/office/powerpoint/2010/main" val="975066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Five Insurances You Need</a:t>
            </a:r>
          </a:p>
        </p:txBody>
      </p:sp>
      <p:sp>
        <p:nvSpPr>
          <p:cNvPr id="3" name="Content Placeholder 2"/>
          <p:cNvSpPr>
            <a:spLocks noGrp="1"/>
          </p:cNvSpPr>
          <p:nvPr>
            <p:ph idx="1"/>
          </p:nvPr>
        </p:nvSpPr>
        <p:spPr/>
        <p:txBody>
          <a:bodyPr>
            <a:normAutofit/>
          </a:bodyPr>
          <a:lstStyle/>
          <a:p>
            <a:pPr marL="651510" indent="-514350">
              <a:buFont typeface="+mj-lt"/>
              <a:buAutoNum type="arabicPeriod"/>
            </a:pPr>
            <a:r>
              <a:rPr lang="en-US" dirty="0"/>
              <a:t>Health insurance</a:t>
            </a:r>
          </a:p>
          <a:p>
            <a:pPr marL="651510" indent="-514350">
              <a:buFont typeface="+mj-lt"/>
              <a:buAutoNum type="arabicPeriod"/>
            </a:pPr>
            <a:r>
              <a:rPr lang="en-US" dirty="0"/>
              <a:t>Disability insurance </a:t>
            </a:r>
          </a:p>
          <a:p>
            <a:pPr marL="651510" indent="-514350">
              <a:buFont typeface="+mj-lt"/>
              <a:buAutoNum type="arabicPeriod"/>
            </a:pPr>
            <a:r>
              <a:rPr lang="en-US" dirty="0"/>
              <a:t>Liability insurance</a:t>
            </a:r>
          </a:p>
          <a:p>
            <a:pPr marL="1337310" lvl="2" indent="-342900">
              <a:spcBef>
                <a:spcPts val="1200"/>
              </a:spcBef>
            </a:pPr>
            <a:r>
              <a:rPr lang="en-US" dirty="0"/>
              <a:t>Umbrella (personal liability) – $1M-$5M</a:t>
            </a:r>
          </a:p>
          <a:p>
            <a:pPr marL="1337310" lvl="2" indent="-342900"/>
            <a:r>
              <a:rPr lang="en-US" dirty="0"/>
              <a:t>Malpractice (professional liability) – same as others of same specialty </a:t>
            </a:r>
          </a:p>
          <a:p>
            <a:pPr marL="651510" indent="-514350">
              <a:buFont typeface="+mj-lt"/>
              <a:buAutoNum type="arabicPeriod"/>
            </a:pPr>
            <a:r>
              <a:rPr lang="en-US" dirty="0"/>
              <a:t>Term Life insurance – buy $1M-$5M of 30-year level</a:t>
            </a:r>
          </a:p>
          <a:p>
            <a:pPr marL="651510" indent="-514350">
              <a:buFont typeface="+mj-lt"/>
              <a:buAutoNum type="arabicPeriod"/>
            </a:pPr>
            <a:r>
              <a:rPr lang="en-US" dirty="0"/>
              <a:t>Homeowner’s/Renter’s insurance</a:t>
            </a:r>
          </a:p>
          <a:p>
            <a:endParaRPr lang="en-US" dirty="0"/>
          </a:p>
          <a:p>
            <a:endParaRPr lang="en-US" dirty="0"/>
          </a:p>
          <a:p>
            <a:endParaRPr lang="en-US" dirty="0"/>
          </a:p>
        </p:txBody>
      </p:sp>
      <p:sp>
        <p:nvSpPr>
          <p:cNvPr id="4" name="Title 1">
            <a:extLst>
              <a:ext uri="{FF2B5EF4-FFF2-40B4-BE49-F238E27FC236}">
                <a16:creationId xmlns:a16="http://schemas.microsoft.com/office/drawing/2014/main" id="{8BDE6EE4-9B29-A11E-3ADF-A7D59EDCD18E}"/>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Right Insurance</a:t>
            </a:r>
          </a:p>
        </p:txBody>
      </p:sp>
    </p:spTree>
    <p:extLst>
      <p:ext uri="{BB962C8B-B14F-4D97-AF65-F5344CB8AC3E}">
        <p14:creationId xmlns:p14="http://schemas.microsoft.com/office/powerpoint/2010/main" val="1858172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 Insurances You Don’t Need</a:t>
            </a:r>
          </a:p>
        </p:txBody>
      </p:sp>
      <p:sp>
        <p:nvSpPr>
          <p:cNvPr id="3" name="Content Placeholder 2"/>
          <p:cNvSpPr>
            <a:spLocks noGrp="1"/>
          </p:cNvSpPr>
          <p:nvPr>
            <p:ph idx="1"/>
          </p:nvPr>
        </p:nvSpPr>
        <p:spPr/>
        <p:txBody>
          <a:bodyPr>
            <a:normAutofit/>
          </a:bodyPr>
          <a:lstStyle/>
          <a:p>
            <a:pPr marL="651510" indent="-514350">
              <a:buFont typeface="+mj-lt"/>
              <a:buAutoNum type="arabicPeriod"/>
            </a:pPr>
            <a:r>
              <a:rPr lang="en-US" dirty="0"/>
              <a:t>Whole Life Insurance</a:t>
            </a:r>
          </a:p>
          <a:p>
            <a:pPr marL="880110" lvl="1" indent="-342900">
              <a:spcBef>
                <a:spcPts val="1200"/>
              </a:spcBef>
            </a:pPr>
            <a:r>
              <a:rPr lang="en-US" dirty="0"/>
              <a:t>A lifelong insurance policy with a cash value you can borrow against</a:t>
            </a:r>
          </a:p>
          <a:p>
            <a:pPr marL="880110" lvl="1" indent="-342900"/>
            <a:r>
              <a:rPr lang="en-US" dirty="0"/>
              <a:t>8-20X the cost of term life for same death benefit</a:t>
            </a:r>
          </a:p>
          <a:p>
            <a:pPr marL="880110" lvl="1" indent="-342900"/>
            <a:r>
              <a:rPr lang="en-US" dirty="0"/>
              <a:t>Cash value has low returns – takes 5-15 years to break even</a:t>
            </a:r>
          </a:p>
          <a:p>
            <a:pPr marL="880110" lvl="1" indent="-342900"/>
            <a:r>
              <a:rPr lang="en-US" dirty="0"/>
              <a:t>High commissions – a product designed to be sold, not bought</a:t>
            </a:r>
          </a:p>
          <a:p>
            <a:pPr marL="880110" lvl="1" indent="-342900"/>
            <a:r>
              <a:rPr lang="en-US" dirty="0"/>
              <a:t>75% of physician buyers regret their purchase</a:t>
            </a:r>
          </a:p>
          <a:p>
            <a:pPr>
              <a:lnSpc>
                <a:spcPct val="100000"/>
              </a:lnSpc>
            </a:pPr>
            <a:endParaRPr lang="en-US" dirty="0"/>
          </a:p>
          <a:p>
            <a:pPr>
              <a:lnSpc>
                <a:spcPct val="100000"/>
              </a:lnSpc>
            </a:pPr>
            <a:endParaRPr lang="en-US" dirty="0"/>
          </a:p>
          <a:p>
            <a:endParaRPr lang="en-US" dirty="0"/>
          </a:p>
        </p:txBody>
      </p:sp>
      <p:sp>
        <p:nvSpPr>
          <p:cNvPr id="4" name="Title 1">
            <a:extLst>
              <a:ext uri="{FF2B5EF4-FFF2-40B4-BE49-F238E27FC236}">
                <a16:creationId xmlns:a16="http://schemas.microsoft.com/office/drawing/2014/main" id="{B170ECC4-D878-1043-176B-B8D07CA92659}"/>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Right Insurance</a:t>
            </a:r>
          </a:p>
        </p:txBody>
      </p:sp>
    </p:spTree>
    <p:extLst>
      <p:ext uri="{BB962C8B-B14F-4D97-AF65-F5344CB8AC3E}">
        <p14:creationId xmlns:p14="http://schemas.microsoft.com/office/powerpoint/2010/main" val="1167096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 Insurances You Don’t Need</a:t>
            </a:r>
          </a:p>
        </p:txBody>
      </p:sp>
      <p:sp>
        <p:nvSpPr>
          <p:cNvPr id="3" name="Content Placeholder 2"/>
          <p:cNvSpPr>
            <a:spLocks noGrp="1"/>
          </p:cNvSpPr>
          <p:nvPr>
            <p:ph idx="1"/>
          </p:nvPr>
        </p:nvSpPr>
        <p:spPr/>
        <p:txBody>
          <a:bodyPr>
            <a:normAutofit/>
          </a:bodyPr>
          <a:lstStyle/>
          <a:p>
            <a:pPr marL="137160" indent="0">
              <a:buNone/>
            </a:pPr>
            <a:r>
              <a:rPr lang="en-US" dirty="0"/>
              <a:t>2.   Long-term care insurance</a:t>
            </a:r>
          </a:p>
          <a:p>
            <a:pPr marL="880110" lvl="1" indent="-342900">
              <a:spcBef>
                <a:spcPts val="1200"/>
              </a:spcBef>
            </a:pPr>
            <a:r>
              <a:rPr lang="en-US" dirty="0"/>
              <a:t>Poor and single people can spend down to Medicaid levels</a:t>
            </a:r>
          </a:p>
          <a:p>
            <a:pPr marL="880110" lvl="1" indent="-342900">
              <a:spcBef>
                <a:spcPts val="800"/>
              </a:spcBef>
            </a:pPr>
            <a:r>
              <a:rPr lang="en-US" dirty="0"/>
              <a:t>Multi-millionaires can self-insure</a:t>
            </a:r>
          </a:p>
          <a:p>
            <a:pPr marL="880110" lvl="1" indent="-342900">
              <a:spcBef>
                <a:spcPts val="800"/>
              </a:spcBef>
            </a:pPr>
            <a:r>
              <a:rPr lang="en-US" dirty="0"/>
              <a:t>Married middle class ($200K-$1.5M nest egg) should consider</a:t>
            </a:r>
          </a:p>
          <a:p>
            <a:pPr marL="880110" lvl="1" indent="-342900">
              <a:spcBef>
                <a:spcPts val="800"/>
              </a:spcBef>
            </a:pPr>
            <a:r>
              <a:rPr lang="en-US" dirty="0"/>
              <a:t>Not quite ready for prime time </a:t>
            </a:r>
          </a:p>
          <a:p>
            <a:pPr marL="1337310" lvl="2" indent="-342900">
              <a:spcBef>
                <a:spcPts val="1200"/>
              </a:spcBef>
            </a:pPr>
            <a:r>
              <a:rPr lang="en-US" dirty="0"/>
              <a:t>Companies go out of business</a:t>
            </a:r>
          </a:p>
          <a:p>
            <a:pPr marL="1337310" lvl="2" indent="-342900">
              <a:spcBef>
                <a:spcPts val="800"/>
              </a:spcBef>
            </a:pPr>
            <a:r>
              <a:rPr lang="en-US" dirty="0"/>
              <a:t>Premiums raised and no longer affordable</a:t>
            </a:r>
          </a:p>
          <a:p>
            <a:endParaRPr lang="en-US" sz="2200" dirty="0"/>
          </a:p>
          <a:p>
            <a:endParaRPr lang="en-US" sz="2200" dirty="0"/>
          </a:p>
          <a:p>
            <a:endParaRPr lang="en-US" dirty="0"/>
          </a:p>
        </p:txBody>
      </p:sp>
      <p:sp>
        <p:nvSpPr>
          <p:cNvPr id="4" name="Title 1">
            <a:extLst>
              <a:ext uri="{FF2B5EF4-FFF2-40B4-BE49-F238E27FC236}">
                <a16:creationId xmlns:a16="http://schemas.microsoft.com/office/drawing/2014/main" id="{9661380F-6C9F-EB92-3A89-DA0179D7FEF9}"/>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Right Insurance</a:t>
            </a:r>
          </a:p>
        </p:txBody>
      </p:sp>
    </p:spTree>
    <p:extLst>
      <p:ext uri="{BB962C8B-B14F-4D97-AF65-F5344CB8AC3E}">
        <p14:creationId xmlns:p14="http://schemas.microsoft.com/office/powerpoint/2010/main" val="1847741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ts val="8040"/>
              </a:lnSpc>
            </a:pPr>
            <a:r>
              <a:rPr lang="en-US" sz="8000" dirty="0"/>
              <a:t>Your Greatest </a:t>
            </a:r>
            <a:br>
              <a:rPr lang="en-US" sz="8000" dirty="0"/>
            </a:br>
            <a:r>
              <a:rPr lang="en-US" sz="8000" dirty="0"/>
              <a:t>Tax Break</a:t>
            </a:r>
          </a:p>
        </p:txBody>
      </p:sp>
      <p:pic>
        <p:nvPicPr>
          <p:cNvPr id="3" name="Picture 2">
            <a:extLst>
              <a:ext uri="{FF2B5EF4-FFF2-40B4-BE49-F238E27FC236}">
                <a16:creationId xmlns:a16="http://schemas.microsoft.com/office/drawing/2014/main" id="{EB3A722B-EA5E-9A4E-9F1D-5310C4C57682}"/>
              </a:ext>
            </a:extLst>
          </p:cNvPr>
          <p:cNvPicPr>
            <a:picLocks noChangeAspect="1"/>
          </p:cNvPicPr>
          <p:nvPr/>
        </p:nvPicPr>
        <p:blipFill rotWithShape="1">
          <a:blip r:embed="rId2"/>
          <a:srcRect l="13520" r="34168"/>
          <a:stretch/>
        </p:blipFill>
        <p:spPr>
          <a:xfrm>
            <a:off x="6691256" y="0"/>
            <a:ext cx="5500743" cy="6858000"/>
          </a:xfrm>
          <a:prstGeom prst="rect">
            <a:avLst/>
          </a:prstGeom>
        </p:spPr>
      </p:pic>
      <p:cxnSp>
        <p:nvCxnSpPr>
          <p:cNvPr id="4" name="Straight Connector 3">
            <a:extLst>
              <a:ext uri="{FF2B5EF4-FFF2-40B4-BE49-F238E27FC236}">
                <a16:creationId xmlns:a16="http://schemas.microsoft.com/office/drawing/2014/main" id="{2A17CB0F-FACF-3F39-9A4A-2B46D49B9740}"/>
              </a:ext>
            </a:extLst>
          </p:cNvPr>
          <p:cNvCxnSpPr>
            <a:cxnSpLocks/>
          </p:cNvCxnSpPr>
          <p:nvPr/>
        </p:nvCxnSpPr>
        <p:spPr>
          <a:xfrm>
            <a:off x="775251" y="1913021"/>
            <a:ext cx="0" cy="3164305"/>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518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Retirement Accounts</a:t>
            </a:r>
          </a:p>
        </p:txBody>
      </p:sp>
      <p:sp>
        <p:nvSpPr>
          <p:cNvPr id="3" name="Content Placeholder 2"/>
          <p:cNvSpPr>
            <a:spLocks noGrp="1"/>
          </p:cNvSpPr>
          <p:nvPr>
            <p:ph idx="1"/>
          </p:nvPr>
        </p:nvSpPr>
        <p:spPr/>
        <p:txBody>
          <a:bodyPr>
            <a:normAutofit/>
          </a:bodyPr>
          <a:lstStyle/>
          <a:p>
            <a:r>
              <a:rPr lang="en-US" dirty="0"/>
              <a:t>Your second job</a:t>
            </a:r>
          </a:p>
          <a:p>
            <a:r>
              <a:rPr lang="en-US" dirty="0"/>
              <a:t>Read your plan document</a:t>
            </a:r>
          </a:p>
          <a:p>
            <a:r>
              <a:rPr lang="en-US" dirty="0"/>
              <a:t>Understand all tax-advantaged accounts available to you and how they work</a:t>
            </a:r>
          </a:p>
          <a:p>
            <a:pPr lvl="1">
              <a:spcBef>
                <a:spcPts val="1200"/>
              </a:spcBef>
            </a:pPr>
            <a:r>
              <a:rPr lang="en-US" dirty="0"/>
              <a:t>Private practice</a:t>
            </a:r>
          </a:p>
          <a:p>
            <a:pPr lvl="2">
              <a:spcBef>
                <a:spcPts val="800"/>
              </a:spcBef>
            </a:pPr>
            <a:r>
              <a:rPr lang="en-US" dirty="0"/>
              <a:t>401(k)/Profit-sharing plan</a:t>
            </a:r>
          </a:p>
          <a:p>
            <a:pPr lvl="2"/>
            <a:r>
              <a:rPr lang="en-US" dirty="0"/>
              <a:t>Defined Benefit/Cash Balance Plan</a:t>
            </a:r>
          </a:p>
          <a:p>
            <a:pPr lvl="1">
              <a:spcBef>
                <a:spcPts val="1200"/>
              </a:spcBef>
            </a:pPr>
            <a:r>
              <a:rPr lang="en-US" dirty="0"/>
              <a:t>Academic</a:t>
            </a:r>
          </a:p>
          <a:p>
            <a:pPr lvl="2">
              <a:spcBef>
                <a:spcPts val="800"/>
              </a:spcBef>
            </a:pPr>
            <a:r>
              <a:rPr lang="en-US" dirty="0"/>
              <a:t>403(b), 457(b), 401(a)</a:t>
            </a:r>
          </a:p>
          <a:p>
            <a:pPr lvl="1"/>
            <a:endParaRPr lang="en-US" dirty="0"/>
          </a:p>
          <a:p>
            <a:pPr lvl="1"/>
            <a:endParaRPr lang="en-US" dirty="0"/>
          </a:p>
          <a:p>
            <a:pPr lvl="1"/>
            <a:endParaRPr lang="en-US" dirty="0"/>
          </a:p>
          <a:p>
            <a:pPr lvl="1"/>
            <a:endParaRPr lang="en-US" dirty="0"/>
          </a:p>
        </p:txBody>
      </p:sp>
      <p:sp>
        <p:nvSpPr>
          <p:cNvPr id="4" name="Title 1">
            <a:extLst>
              <a:ext uri="{FF2B5EF4-FFF2-40B4-BE49-F238E27FC236}">
                <a16:creationId xmlns:a16="http://schemas.microsoft.com/office/drawing/2014/main" id="{EB75050C-EEF8-5F1C-A6E3-CE4D646AD36D}"/>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Your Greatest Tax Break</a:t>
            </a:r>
          </a:p>
        </p:txBody>
      </p:sp>
    </p:spTree>
    <p:extLst>
      <p:ext uri="{BB962C8B-B14F-4D97-AF65-F5344CB8AC3E}">
        <p14:creationId xmlns:p14="http://schemas.microsoft.com/office/powerpoint/2010/main" val="745151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Retirement Accounts</a:t>
            </a:r>
          </a:p>
        </p:txBody>
      </p:sp>
      <p:sp>
        <p:nvSpPr>
          <p:cNvPr id="3" name="Content Placeholder 2"/>
          <p:cNvSpPr>
            <a:spLocks noGrp="1"/>
          </p:cNvSpPr>
          <p:nvPr>
            <p:ph idx="1"/>
          </p:nvPr>
        </p:nvSpPr>
        <p:spPr/>
        <p:txBody>
          <a:bodyPr>
            <a:normAutofit/>
          </a:bodyPr>
          <a:lstStyle/>
          <a:p>
            <a:r>
              <a:rPr lang="en-US" dirty="0"/>
              <a:t>Understand all tax-advantaged accounts available to you and how they work</a:t>
            </a:r>
          </a:p>
          <a:p>
            <a:pPr lvl="1">
              <a:spcBef>
                <a:spcPts val="1200"/>
              </a:spcBef>
            </a:pPr>
            <a:r>
              <a:rPr lang="en-US" dirty="0"/>
              <a:t>Self-employed</a:t>
            </a:r>
          </a:p>
          <a:p>
            <a:pPr lvl="2">
              <a:spcBef>
                <a:spcPts val="1000"/>
              </a:spcBef>
            </a:pPr>
            <a:r>
              <a:rPr lang="en-US" dirty="0"/>
              <a:t>Individual 401(k)</a:t>
            </a:r>
          </a:p>
          <a:p>
            <a:pPr lvl="2"/>
            <a:r>
              <a:rPr lang="en-US" dirty="0"/>
              <a:t>SEP-IRA (i401(k) better)</a:t>
            </a:r>
          </a:p>
          <a:p>
            <a:pPr lvl="2"/>
            <a:r>
              <a:rPr lang="en-US" dirty="0"/>
              <a:t>Personal Defined Benefit Plan</a:t>
            </a:r>
          </a:p>
          <a:p>
            <a:pPr lvl="1">
              <a:spcBef>
                <a:spcPts val="1200"/>
              </a:spcBef>
            </a:pPr>
            <a:r>
              <a:rPr lang="en-US" dirty="0"/>
              <a:t>Everybody</a:t>
            </a:r>
          </a:p>
          <a:p>
            <a:pPr lvl="2">
              <a:spcBef>
                <a:spcPts val="1000"/>
              </a:spcBef>
            </a:pPr>
            <a:r>
              <a:rPr lang="en-US" dirty="0"/>
              <a:t>Backdoor Roth IRA (personal and spousal)</a:t>
            </a:r>
          </a:p>
          <a:p>
            <a:pPr lvl="2"/>
            <a:r>
              <a:rPr lang="en-US" dirty="0"/>
              <a:t>Health Savings Account</a:t>
            </a:r>
          </a:p>
          <a:p>
            <a:pPr lvl="2"/>
            <a:r>
              <a:rPr lang="en-US" dirty="0"/>
              <a:t>529s for college</a:t>
            </a:r>
          </a:p>
          <a:p>
            <a:pPr lvl="1"/>
            <a:endParaRPr lang="en-US" dirty="0"/>
          </a:p>
          <a:p>
            <a:pPr lvl="1"/>
            <a:endParaRPr lang="en-US" dirty="0"/>
          </a:p>
          <a:p>
            <a:pPr lvl="1"/>
            <a:endParaRPr lang="en-US" dirty="0"/>
          </a:p>
          <a:p>
            <a:pPr lvl="1"/>
            <a:endParaRPr lang="en-US" dirty="0"/>
          </a:p>
        </p:txBody>
      </p:sp>
      <p:sp>
        <p:nvSpPr>
          <p:cNvPr id="4" name="Title 1">
            <a:extLst>
              <a:ext uri="{FF2B5EF4-FFF2-40B4-BE49-F238E27FC236}">
                <a16:creationId xmlns:a16="http://schemas.microsoft.com/office/drawing/2014/main" id="{33F849D3-9CD1-FC49-AE93-15FBEE858A39}"/>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Your Greatest Tax Break</a:t>
            </a:r>
          </a:p>
        </p:txBody>
      </p:sp>
    </p:spTree>
    <p:extLst>
      <p:ext uri="{BB962C8B-B14F-4D97-AF65-F5344CB8AC3E}">
        <p14:creationId xmlns:p14="http://schemas.microsoft.com/office/powerpoint/2010/main" val="1784333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39" y="1372933"/>
            <a:ext cx="4706600" cy="2137466"/>
          </a:xfrm>
        </p:spPr>
        <p:txBody>
          <a:bodyPr>
            <a:normAutofit/>
          </a:bodyPr>
          <a:lstStyle/>
          <a:p>
            <a:r>
              <a:rPr lang="en-US" dirty="0"/>
              <a:t>Tax-Deferred Retirement Accounts</a:t>
            </a:r>
          </a:p>
        </p:txBody>
      </p:sp>
      <p:sp>
        <p:nvSpPr>
          <p:cNvPr id="3" name="Content Placeholder 2"/>
          <p:cNvSpPr>
            <a:spLocks noGrp="1"/>
          </p:cNvSpPr>
          <p:nvPr>
            <p:ph idx="1"/>
          </p:nvPr>
        </p:nvSpPr>
        <p:spPr>
          <a:xfrm>
            <a:off x="467139" y="3743406"/>
            <a:ext cx="11231218" cy="2433556"/>
          </a:xfrm>
        </p:spPr>
        <p:txBody>
          <a:bodyPr>
            <a:normAutofit/>
          </a:bodyPr>
          <a:lstStyle/>
          <a:p>
            <a:pPr marL="0" indent="0">
              <a:buNone/>
            </a:pPr>
            <a:r>
              <a:rPr lang="en-US" dirty="0"/>
              <a:t>Lower taxes = Higher returns</a:t>
            </a:r>
          </a:p>
          <a:p>
            <a:endParaRPr lang="en-US" dirty="0"/>
          </a:p>
        </p:txBody>
      </p:sp>
      <p:sp>
        <p:nvSpPr>
          <p:cNvPr id="5" name="TextBox 4"/>
          <p:cNvSpPr txBox="1"/>
          <p:nvPr/>
        </p:nvSpPr>
        <p:spPr>
          <a:xfrm>
            <a:off x="7225553" y="5177290"/>
            <a:ext cx="457537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Source: </a:t>
            </a:r>
            <a:r>
              <a:rPr lang="en-US" sz="1400" i="1" dirty="0">
                <a:latin typeface="Arial" panose="020B0604020202020204" pitchFamily="34" charset="0"/>
                <a:cs typeface="Arial" panose="020B0604020202020204" pitchFamily="34" charset="0"/>
              </a:rPr>
              <a:t>Retire Secure </a:t>
            </a:r>
            <a:r>
              <a:rPr lang="en-US" sz="1400" dirty="0">
                <a:latin typeface="Arial" panose="020B0604020202020204" pitchFamily="34" charset="0"/>
                <a:cs typeface="Arial" panose="020B0604020202020204" pitchFamily="34" charset="0"/>
              </a:rPr>
              <a:t>by James Lange</a:t>
            </a:r>
          </a:p>
        </p:txBody>
      </p:sp>
      <p:sp>
        <p:nvSpPr>
          <p:cNvPr id="7" name="Title 1">
            <a:extLst>
              <a:ext uri="{FF2B5EF4-FFF2-40B4-BE49-F238E27FC236}">
                <a16:creationId xmlns:a16="http://schemas.microsoft.com/office/drawing/2014/main" id="{B9E95A65-CB3B-54FB-5843-6854996978D7}"/>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Your Greatest Tax Break</a:t>
            </a:r>
          </a:p>
        </p:txBody>
      </p:sp>
      <p:pic>
        <p:nvPicPr>
          <p:cNvPr id="8" name="Picture 7">
            <a:extLst>
              <a:ext uri="{FF2B5EF4-FFF2-40B4-BE49-F238E27FC236}">
                <a16:creationId xmlns:a16="http://schemas.microsoft.com/office/drawing/2014/main" id="{9A2F36B8-C268-0A95-425F-73705739DAEF}"/>
              </a:ext>
            </a:extLst>
          </p:cNvPr>
          <p:cNvPicPr>
            <a:picLocks noChangeAspect="1"/>
          </p:cNvPicPr>
          <p:nvPr/>
        </p:nvPicPr>
        <p:blipFill>
          <a:blip r:embed="rId2"/>
          <a:stretch>
            <a:fillRect/>
          </a:stretch>
        </p:blipFill>
        <p:spPr>
          <a:xfrm>
            <a:off x="5019961" y="1372933"/>
            <a:ext cx="6656351" cy="3697972"/>
          </a:xfrm>
          <a:prstGeom prst="rect">
            <a:avLst/>
          </a:prstGeom>
        </p:spPr>
      </p:pic>
    </p:spTree>
    <p:extLst>
      <p:ext uri="{BB962C8B-B14F-4D97-AF65-F5344CB8AC3E}">
        <p14:creationId xmlns:p14="http://schemas.microsoft.com/office/powerpoint/2010/main" val="1828697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426242" y="1079751"/>
            <a:ext cx="6765758" cy="5097212"/>
          </a:xfrm>
        </p:spPr>
        <p:txBody>
          <a:bodyPr>
            <a:noAutofit/>
          </a:bodyPr>
          <a:lstStyle/>
          <a:p>
            <a:pPr marL="457200" indent="-457200">
              <a:buFont typeface="+mj-lt"/>
              <a:buAutoNum type="arabicPeriod"/>
            </a:pPr>
            <a:r>
              <a:rPr lang="en-US" b="1" dirty="0">
                <a:solidFill>
                  <a:srgbClr val="2F78BD"/>
                </a:solidFill>
              </a:rPr>
              <a:t>Financial literacy</a:t>
            </a:r>
          </a:p>
          <a:p>
            <a:pPr marL="457200" indent="-457200">
              <a:buFont typeface="+mj-lt"/>
              <a:buAutoNum type="arabicPeriod"/>
            </a:pPr>
            <a:r>
              <a:rPr lang="en-US" b="1" dirty="0">
                <a:solidFill>
                  <a:srgbClr val="2F78BD"/>
                </a:solidFill>
              </a:rPr>
              <a:t>Student loan management for attendings</a:t>
            </a:r>
          </a:p>
          <a:p>
            <a:pPr marL="457200" indent="-457200">
              <a:buFont typeface="+mj-lt"/>
              <a:buAutoNum type="arabicPeriod"/>
            </a:pPr>
            <a:r>
              <a:rPr lang="en-US" b="1" dirty="0">
                <a:solidFill>
                  <a:srgbClr val="2F78BD"/>
                </a:solidFill>
              </a:rPr>
              <a:t>Financial advisors</a:t>
            </a:r>
          </a:p>
          <a:p>
            <a:pPr marL="457200" indent="-457200">
              <a:buFont typeface="+mj-lt"/>
              <a:buAutoNum type="arabicPeriod"/>
            </a:pPr>
            <a:r>
              <a:rPr lang="en-US" b="1" dirty="0">
                <a:solidFill>
                  <a:srgbClr val="2F78BD"/>
                </a:solidFill>
              </a:rPr>
              <a:t>The five insurance policies you need and two you don't</a:t>
            </a:r>
          </a:p>
          <a:p>
            <a:pPr marL="457200" indent="-457200">
              <a:buFont typeface="+mj-lt"/>
              <a:buAutoNum type="arabicPeriod"/>
            </a:pPr>
            <a:r>
              <a:rPr lang="en-US" b="1" dirty="0">
                <a:solidFill>
                  <a:srgbClr val="2F78BD"/>
                </a:solidFill>
              </a:rPr>
              <a:t>Basics of retirement accounts</a:t>
            </a:r>
          </a:p>
          <a:p>
            <a:pPr marL="457200" indent="-457200">
              <a:buFont typeface="+mj-lt"/>
              <a:buAutoNum type="arabicPeriod"/>
            </a:pPr>
            <a:r>
              <a:rPr lang="en-US" b="1" dirty="0">
                <a:solidFill>
                  <a:srgbClr val="2F78BD"/>
                </a:solidFill>
              </a:rPr>
              <a:t>The benefits of index funds</a:t>
            </a:r>
          </a:p>
          <a:p>
            <a:pPr marL="457200" indent="-457200">
              <a:buFont typeface="+mj-lt"/>
              <a:buAutoNum type="arabicPeriod"/>
            </a:pPr>
            <a:r>
              <a:rPr lang="en-US" b="1" dirty="0">
                <a:solidFill>
                  <a:srgbClr val="2F78BD"/>
                </a:solidFill>
              </a:rPr>
              <a:t>Basics of estate planning</a:t>
            </a:r>
          </a:p>
          <a:p>
            <a:pPr marL="457200" indent="-457200">
              <a:buFont typeface="+mj-lt"/>
              <a:buAutoNum type="arabicPeriod"/>
            </a:pPr>
            <a:r>
              <a:rPr lang="en-US" b="1" dirty="0">
                <a:solidFill>
                  <a:srgbClr val="2F78BD"/>
                </a:solidFill>
              </a:rPr>
              <a:t>Basics of asset protection</a:t>
            </a:r>
            <a:endParaRPr lang="en-US" dirty="0"/>
          </a:p>
        </p:txBody>
      </p:sp>
      <p:sp>
        <p:nvSpPr>
          <p:cNvPr id="2" name="Title 1"/>
          <p:cNvSpPr>
            <a:spLocks noGrp="1"/>
          </p:cNvSpPr>
          <p:nvPr>
            <p:ph type="title"/>
          </p:nvPr>
        </p:nvSpPr>
        <p:spPr/>
        <p:txBody>
          <a:bodyPr/>
          <a:lstStyle/>
          <a:p>
            <a:pPr>
              <a:lnSpc>
                <a:spcPts val="7240"/>
              </a:lnSpc>
            </a:pPr>
            <a:r>
              <a:rPr lang="en-US" dirty="0"/>
              <a:t>What We’ll Cover Today</a:t>
            </a:r>
          </a:p>
        </p:txBody>
      </p:sp>
    </p:spTree>
    <p:extLst>
      <p:ext uri="{BB962C8B-B14F-4D97-AF65-F5344CB8AC3E}">
        <p14:creationId xmlns:p14="http://schemas.microsoft.com/office/powerpoint/2010/main" val="22809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Tax-Deferred Retirement Accounts</a:t>
            </a:r>
          </a:p>
        </p:txBody>
      </p:sp>
      <p:sp>
        <p:nvSpPr>
          <p:cNvPr id="3" name="Content Placeholder 2"/>
          <p:cNvSpPr>
            <a:spLocks noGrp="1"/>
          </p:cNvSpPr>
          <p:nvPr>
            <p:ph idx="1"/>
          </p:nvPr>
        </p:nvSpPr>
        <p:spPr/>
        <p:txBody>
          <a:bodyPr>
            <a:normAutofit/>
          </a:bodyPr>
          <a:lstStyle/>
          <a:p>
            <a:pPr marL="0" indent="0">
              <a:buNone/>
            </a:pPr>
            <a:r>
              <a:rPr lang="en-US" dirty="0"/>
              <a:t>Why a 401(k) is awesome</a:t>
            </a:r>
          </a:p>
          <a:p>
            <a:pPr lvl="1">
              <a:spcBef>
                <a:spcPts val="1200"/>
              </a:spcBef>
            </a:pPr>
            <a:r>
              <a:rPr lang="en-US" dirty="0"/>
              <a:t>Upfront tax-break at 28%-37%</a:t>
            </a:r>
          </a:p>
          <a:p>
            <a:pPr lvl="1"/>
            <a:r>
              <a:rPr lang="en-US" dirty="0"/>
              <a:t>Tax-protected growth</a:t>
            </a:r>
          </a:p>
          <a:p>
            <a:pPr lvl="1"/>
            <a:r>
              <a:rPr lang="en-US" dirty="0"/>
              <a:t>Asset protection</a:t>
            </a:r>
          </a:p>
          <a:p>
            <a:pPr lvl="1"/>
            <a:r>
              <a:rPr lang="en-US" dirty="0"/>
              <a:t>Easier estate planning</a:t>
            </a:r>
          </a:p>
          <a:p>
            <a:pPr lvl="1"/>
            <a:r>
              <a:rPr lang="en-US" dirty="0"/>
              <a:t>401(k) withdrawals fill the tax brackets at withdrawal</a:t>
            </a:r>
          </a:p>
          <a:p>
            <a:pPr lvl="1"/>
            <a:endParaRPr lang="en-US" dirty="0"/>
          </a:p>
        </p:txBody>
      </p:sp>
      <p:sp>
        <p:nvSpPr>
          <p:cNvPr id="4" name="Title 1">
            <a:extLst>
              <a:ext uri="{FF2B5EF4-FFF2-40B4-BE49-F238E27FC236}">
                <a16:creationId xmlns:a16="http://schemas.microsoft.com/office/drawing/2014/main" id="{AC601CC8-403A-654E-EB97-6A50A7014DDF}"/>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Your Greatest Tax Break</a:t>
            </a:r>
          </a:p>
        </p:txBody>
      </p:sp>
    </p:spTree>
    <p:extLst>
      <p:ext uri="{BB962C8B-B14F-4D97-AF65-F5344CB8AC3E}">
        <p14:creationId xmlns:p14="http://schemas.microsoft.com/office/powerpoint/2010/main" val="138472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Retirement Accounts</a:t>
            </a:r>
          </a:p>
        </p:txBody>
      </p:sp>
      <p:sp>
        <p:nvSpPr>
          <p:cNvPr id="3" name="Content Placeholder 2"/>
          <p:cNvSpPr>
            <a:spLocks noGrp="1"/>
          </p:cNvSpPr>
          <p:nvPr>
            <p:ph idx="1"/>
          </p:nvPr>
        </p:nvSpPr>
        <p:spPr>
          <a:xfrm>
            <a:off x="467139" y="2395331"/>
            <a:ext cx="6849964" cy="3781632"/>
          </a:xfrm>
        </p:spPr>
        <p:txBody>
          <a:bodyPr>
            <a:noAutofit/>
          </a:bodyPr>
          <a:lstStyle/>
          <a:p>
            <a:pPr marL="0" indent="0">
              <a:buNone/>
            </a:pPr>
            <a:r>
              <a:rPr lang="en-US" dirty="0"/>
              <a:t>Assuming married couple, no other taxable income, and the standard deduction…</a:t>
            </a:r>
          </a:p>
          <a:p>
            <a:pPr lvl="1">
              <a:spcBef>
                <a:spcPts val="1200"/>
              </a:spcBef>
            </a:pPr>
            <a:r>
              <a:rPr lang="en-US" dirty="0"/>
              <a:t>First $25,900 per year comes out at 0%</a:t>
            </a:r>
          </a:p>
          <a:p>
            <a:pPr lvl="1">
              <a:spcBef>
                <a:spcPts val="800"/>
              </a:spcBef>
            </a:pPr>
            <a:r>
              <a:rPr lang="en-US" dirty="0"/>
              <a:t>Next $20,550 per year comes out at 10%</a:t>
            </a:r>
          </a:p>
          <a:p>
            <a:pPr lvl="1">
              <a:spcBef>
                <a:spcPts val="800"/>
              </a:spcBef>
            </a:pPr>
            <a:r>
              <a:rPr lang="en-US" dirty="0"/>
              <a:t>Next $63,000 per year comes out at 12%</a:t>
            </a:r>
          </a:p>
          <a:p>
            <a:pPr lvl="1">
              <a:spcBef>
                <a:spcPts val="800"/>
              </a:spcBef>
            </a:pPr>
            <a:r>
              <a:rPr lang="en-US" dirty="0"/>
              <a:t>Next $94,600 per year comes out at 22%</a:t>
            </a:r>
          </a:p>
          <a:p>
            <a:pPr lvl="1">
              <a:spcBef>
                <a:spcPts val="800"/>
              </a:spcBef>
            </a:pPr>
            <a:r>
              <a:rPr lang="en-US" dirty="0"/>
              <a:t>Next $161,950 per year comes out at 24%</a:t>
            </a:r>
          </a:p>
        </p:txBody>
      </p:sp>
      <p:pic>
        <p:nvPicPr>
          <p:cNvPr id="4" name="Picture 3"/>
          <p:cNvPicPr>
            <a:picLocks noChangeAspect="1"/>
          </p:cNvPicPr>
          <p:nvPr/>
        </p:nvPicPr>
        <p:blipFill>
          <a:blip r:embed="rId3"/>
          <a:srcRect/>
          <a:stretch/>
        </p:blipFill>
        <p:spPr>
          <a:xfrm>
            <a:off x="7711710" y="474180"/>
            <a:ext cx="3423722" cy="5597064"/>
          </a:xfrm>
          <a:prstGeom prst="rect">
            <a:avLst/>
          </a:prstGeom>
        </p:spPr>
      </p:pic>
      <p:sp>
        <p:nvSpPr>
          <p:cNvPr id="5" name="Title 1">
            <a:extLst>
              <a:ext uri="{FF2B5EF4-FFF2-40B4-BE49-F238E27FC236}">
                <a16:creationId xmlns:a16="http://schemas.microsoft.com/office/drawing/2014/main" id="{CC084F8B-C60C-1D38-E24B-AE91B241FDF6}"/>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Your Greatest Tax Break</a:t>
            </a:r>
          </a:p>
        </p:txBody>
      </p:sp>
    </p:spTree>
    <p:extLst>
      <p:ext uri="{BB962C8B-B14F-4D97-AF65-F5344CB8AC3E}">
        <p14:creationId xmlns:p14="http://schemas.microsoft.com/office/powerpoint/2010/main" val="1590013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Retirement Accounts</a:t>
            </a:r>
          </a:p>
        </p:txBody>
      </p:sp>
      <p:sp>
        <p:nvSpPr>
          <p:cNvPr id="3" name="Content Placeholder 2"/>
          <p:cNvSpPr>
            <a:spLocks noGrp="1"/>
          </p:cNvSpPr>
          <p:nvPr>
            <p:ph idx="1"/>
          </p:nvPr>
        </p:nvSpPr>
        <p:spPr/>
        <p:txBody>
          <a:bodyPr>
            <a:normAutofit/>
          </a:bodyPr>
          <a:lstStyle/>
          <a:p>
            <a:r>
              <a:rPr lang="en-US" dirty="0"/>
              <a:t>You can pull out &gt;$360,000 per year at a marginal rate no higher than 24%</a:t>
            </a:r>
          </a:p>
          <a:p>
            <a:pPr lvl="1">
              <a:spcBef>
                <a:spcPts val="1200"/>
              </a:spcBef>
            </a:pPr>
            <a:r>
              <a:rPr lang="en-US" dirty="0"/>
              <a:t>Effective rate 19%</a:t>
            </a:r>
          </a:p>
          <a:p>
            <a:pPr lvl="1"/>
            <a:r>
              <a:rPr lang="en-US" dirty="0"/>
              <a:t>On $100,000, effective rate is ~ 8%</a:t>
            </a:r>
          </a:p>
          <a:p>
            <a:pPr>
              <a:spcBef>
                <a:spcPts val="1200"/>
              </a:spcBef>
            </a:pPr>
            <a:r>
              <a:rPr lang="en-US" dirty="0"/>
              <a:t>For most doctors, even with Social Security, your effective tax rate is likely to be &lt;20% in retirement</a:t>
            </a:r>
          </a:p>
          <a:p>
            <a:pPr>
              <a:spcBef>
                <a:spcPts val="1200"/>
              </a:spcBef>
            </a:pPr>
            <a:r>
              <a:rPr lang="en-US" dirty="0"/>
              <a:t>Saving at 37% and paying at 7% is a winning strategy</a:t>
            </a:r>
          </a:p>
          <a:p>
            <a:pPr>
              <a:spcBef>
                <a:spcPts val="1200"/>
              </a:spcBef>
            </a:pPr>
            <a:r>
              <a:rPr lang="en-US" dirty="0"/>
              <a:t>RMD on a $5 Million IRA at age 72? Only $180K</a:t>
            </a:r>
          </a:p>
          <a:p>
            <a:pPr lvl="1"/>
            <a:endParaRPr lang="en-US" dirty="0"/>
          </a:p>
          <a:p>
            <a:pPr lvl="1"/>
            <a:endParaRPr lang="en-US" dirty="0"/>
          </a:p>
        </p:txBody>
      </p:sp>
      <p:sp>
        <p:nvSpPr>
          <p:cNvPr id="4" name="Title 1">
            <a:extLst>
              <a:ext uri="{FF2B5EF4-FFF2-40B4-BE49-F238E27FC236}">
                <a16:creationId xmlns:a16="http://schemas.microsoft.com/office/drawing/2014/main" id="{367C276C-1D94-6AE0-B376-5DC68EB6E83A}"/>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Your Greatest Tax Break</a:t>
            </a:r>
          </a:p>
        </p:txBody>
      </p:sp>
    </p:spTree>
    <p:extLst>
      <p:ext uri="{BB962C8B-B14F-4D97-AF65-F5344CB8AC3E}">
        <p14:creationId xmlns:p14="http://schemas.microsoft.com/office/powerpoint/2010/main" val="74105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Backdoor Roth IRA</a:t>
            </a:r>
          </a:p>
        </p:txBody>
      </p:sp>
      <p:sp>
        <p:nvSpPr>
          <p:cNvPr id="3" name="Content Placeholder 2"/>
          <p:cNvSpPr>
            <a:spLocks noGrp="1"/>
          </p:cNvSpPr>
          <p:nvPr>
            <p:ph idx="1"/>
          </p:nvPr>
        </p:nvSpPr>
        <p:spPr/>
        <p:txBody>
          <a:bodyPr>
            <a:normAutofit/>
          </a:bodyPr>
          <a:lstStyle/>
          <a:p>
            <a:r>
              <a:rPr lang="en-US" dirty="0"/>
              <a:t>Until 2010, high earner could not</a:t>
            </a:r>
          </a:p>
          <a:p>
            <a:pPr marL="800100" lvl="1" indent="-342900">
              <a:spcBef>
                <a:spcPts val="1200"/>
              </a:spcBef>
              <a:buFont typeface="+mj-lt"/>
              <a:buAutoNum type="arabicPeriod"/>
            </a:pPr>
            <a:r>
              <a:rPr lang="en-US" dirty="0"/>
              <a:t>Deduct a traditional IRA contribution</a:t>
            </a:r>
          </a:p>
          <a:p>
            <a:pPr marL="800100" lvl="1" indent="-342900">
              <a:buFont typeface="+mj-lt"/>
              <a:buAutoNum type="arabicPeriod"/>
            </a:pPr>
            <a:r>
              <a:rPr lang="en-US" dirty="0"/>
              <a:t>Contribute directly to a Roth IRA</a:t>
            </a:r>
          </a:p>
          <a:p>
            <a:pPr marL="800100" lvl="1" indent="-342900">
              <a:buFont typeface="+mj-lt"/>
              <a:buAutoNum type="arabicPeriod"/>
            </a:pPr>
            <a:r>
              <a:rPr lang="en-US" dirty="0"/>
              <a:t>Convert tax-deferred money to a Roth IRA</a:t>
            </a:r>
          </a:p>
          <a:p>
            <a:pPr>
              <a:spcBef>
                <a:spcPts val="1200"/>
              </a:spcBef>
            </a:pPr>
            <a:r>
              <a:rPr lang="en-US" dirty="0"/>
              <a:t>In 2010, Roth conversions were made legal</a:t>
            </a:r>
          </a:p>
        </p:txBody>
      </p:sp>
      <p:sp>
        <p:nvSpPr>
          <p:cNvPr id="4" name="Title 1">
            <a:extLst>
              <a:ext uri="{FF2B5EF4-FFF2-40B4-BE49-F238E27FC236}">
                <a16:creationId xmlns:a16="http://schemas.microsoft.com/office/drawing/2014/main" id="{AFB282E5-864F-0774-1E05-68F75B288E49}"/>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Your Greatest Tax Break</a:t>
            </a:r>
          </a:p>
        </p:txBody>
      </p:sp>
    </p:spTree>
    <p:extLst>
      <p:ext uri="{BB962C8B-B14F-4D97-AF65-F5344CB8AC3E}">
        <p14:creationId xmlns:p14="http://schemas.microsoft.com/office/powerpoint/2010/main" val="2099434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Backdoor Roth IRA</a:t>
            </a:r>
          </a:p>
        </p:txBody>
      </p:sp>
      <p:sp>
        <p:nvSpPr>
          <p:cNvPr id="3" name="Content Placeholder 2"/>
          <p:cNvSpPr>
            <a:spLocks noGrp="1"/>
          </p:cNvSpPr>
          <p:nvPr>
            <p:ph idx="1"/>
          </p:nvPr>
        </p:nvSpPr>
        <p:spPr/>
        <p:txBody>
          <a:bodyPr/>
          <a:lstStyle/>
          <a:p>
            <a:pPr marL="0" indent="0">
              <a:buNone/>
            </a:pPr>
            <a:r>
              <a:rPr lang="en-US" b="1" dirty="0">
                <a:solidFill>
                  <a:srgbClr val="8DC5DB"/>
                </a:solidFill>
              </a:rPr>
              <a:t>How It Works</a:t>
            </a:r>
          </a:p>
          <a:p>
            <a:pPr marL="457200" indent="-457200">
              <a:buFont typeface="+mj-lt"/>
              <a:buAutoNum type="arabicPeriod"/>
            </a:pPr>
            <a:r>
              <a:rPr lang="en-US" dirty="0"/>
              <a:t>Contribute to traditional IRA (no deduction available due to your income)</a:t>
            </a:r>
          </a:p>
          <a:p>
            <a:pPr marL="457200" indent="-457200">
              <a:buFont typeface="+mj-lt"/>
              <a:buAutoNum type="arabicPeriod"/>
            </a:pPr>
            <a:r>
              <a:rPr lang="en-US" dirty="0"/>
              <a:t>Convert traditional IRA to Roth IRA</a:t>
            </a:r>
          </a:p>
          <a:p>
            <a:pPr marL="457200" indent="-457200">
              <a:buFont typeface="+mj-lt"/>
              <a:buAutoNum type="arabicPeriod"/>
            </a:pPr>
            <a:r>
              <a:rPr lang="en-US" dirty="0"/>
              <a:t>Beware the pro-rata rule. </a:t>
            </a:r>
          </a:p>
          <a:p>
            <a:pPr marL="457200" indent="-457200">
              <a:buFont typeface="+mj-lt"/>
              <a:buAutoNum type="arabicPeriod"/>
            </a:pPr>
            <a:r>
              <a:rPr lang="en-US" dirty="0"/>
              <a:t>Fill out Form 8606 properly on your taxes</a:t>
            </a:r>
          </a:p>
          <a:p>
            <a:pPr lvl="1">
              <a:spcBef>
                <a:spcPts val="1200"/>
              </a:spcBef>
            </a:pPr>
            <a:r>
              <a:rPr lang="en-US" dirty="0"/>
              <a:t>Ensure no SEP-IRA, SIMPLE IRA, or traditional IRA money as of December 31</a:t>
            </a:r>
          </a:p>
          <a:p>
            <a:pPr lvl="1"/>
            <a:r>
              <a:rPr lang="en-US" dirty="0"/>
              <a:t>Convert small IRAs to Roth IRA (paying taxes)</a:t>
            </a:r>
          </a:p>
          <a:p>
            <a:pPr lvl="1"/>
            <a:r>
              <a:rPr lang="en-US" dirty="0"/>
              <a:t>Roll large IRAs into a 401(k)</a:t>
            </a:r>
          </a:p>
        </p:txBody>
      </p:sp>
      <p:sp>
        <p:nvSpPr>
          <p:cNvPr id="6" name="Title 1">
            <a:extLst>
              <a:ext uri="{FF2B5EF4-FFF2-40B4-BE49-F238E27FC236}">
                <a16:creationId xmlns:a16="http://schemas.microsoft.com/office/drawing/2014/main" id="{82EAB7E0-2B14-1A03-3FB6-B46E76857AC2}"/>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Your Greatest Tax Break</a:t>
            </a:r>
          </a:p>
        </p:txBody>
      </p:sp>
    </p:spTree>
    <p:extLst>
      <p:ext uri="{BB962C8B-B14F-4D97-AF65-F5344CB8AC3E}">
        <p14:creationId xmlns:p14="http://schemas.microsoft.com/office/powerpoint/2010/main" val="2041674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Backdoor Roth IRA</a:t>
            </a:r>
          </a:p>
        </p:txBody>
      </p:sp>
      <p:sp>
        <p:nvSpPr>
          <p:cNvPr id="3" name="Content Placeholder 2"/>
          <p:cNvSpPr>
            <a:spLocks noGrp="1"/>
          </p:cNvSpPr>
          <p:nvPr>
            <p:ph idx="1"/>
          </p:nvPr>
        </p:nvSpPr>
        <p:spPr/>
        <p:txBody>
          <a:bodyPr>
            <a:noAutofit/>
          </a:bodyPr>
          <a:lstStyle/>
          <a:p>
            <a:r>
              <a:rPr lang="en-US" dirty="0"/>
              <a:t>You can also do it for a spouse</a:t>
            </a:r>
          </a:p>
          <a:p>
            <a:r>
              <a:rPr lang="en-US" dirty="0"/>
              <a:t>$6,000 for each of you each year</a:t>
            </a:r>
          </a:p>
          <a:p>
            <a:r>
              <a:rPr lang="en-US" dirty="0"/>
              <a:t>$7,000 if 50+</a:t>
            </a:r>
          </a:p>
          <a:p>
            <a:pPr marL="651510" indent="-514350">
              <a:buFont typeface="+mj-lt"/>
              <a:buAutoNum type="arabicPeriod"/>
            </a:pPr>
            <a:endParaRPr lang="en-US" dirty="0"/>
          </a:p>
          <a:p>
            <a:pPr marL="651510" indent="-514350">
              <a:buFont typeface="+mj-lt"/>
              <a:buAutoNum type="arabicPeriod"/>
            </a:pPr>
            <a:r>
              <a:rPr lang="en-US" dirty="0"/>
              <a:t>Taxable and not asset protected vs </a:t>
            </a:r>
          </a:p>
          <a:p>
            <a:pPr marL="651510" indent="-514350">
              <a:buFont typeface="+mj-lt"/>
              <a:buAutoNum type="arabicPeriod"/>
            </a:pPr>
            <a:r>
              <a:rPr lang="en-US" dirty="0"/>
              <a:t>Never taxed again and 100% asset protected</a:t>
            </a:r>
          </a:p>
          <a:p>
            <a:pPr marL="137160" indent="0">
              <a:buNone/>
            </a:pPr>
            <a:endParaRPr lang="en-US" sz="1600" dirty="0"/>
          </a:p>
          <a:p>
            <a:pPr marL="137160" indent="0">
              <a:buNone/>
            </a:pPr>
            <a:r>
              <a:rPr lang="en-US" sz="3600" b="1" dirty="0">
                <a:solidFill>
                  <a:srgbClr val="8DC5DB"/>
                </a:solidFill>
              </a:rPr>
              <a:t>The choice is yours</a:t>
            </a:r>
          </a:p>
        </p:txBody>
      </p:sp>
      <p:sp>
        <p:nvSpPr>
          <p:cNvPr id="4" name="Title 1">
            <a:extLst>
              <a:ext uri="{FF2B5EF4-FFF2-40B4-BE49-F238E27FC236}">
                <a16:creationId xmlns:a16="http://schemas.microsoft.com/office/drawing/2014/main" id="{C60632F1-E17B-1C59-D2B5-4A9DD73CD2E4}"/>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Your Greatest Tax Break</a:t>
            </a:r>
          </a:p>
        </p:txBody>
      </p:sp>
    </p:spTree>
    <p:extLst>
      <p:ext uri="{BB962C8B-B14F-4D97-AF65-F5344CB8AC3E}">
        <p14:creationId xmlns:p14="http://schemas.microsoft.com/office/powerpoint/2010/main" val="1925744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Your HSA Wisely</a:t>
            </a:r>
          </a:p>
        </p:txBody>
      </p:sp>
      <p:sp>
        <p:nvSpPr>
          <p:cNvPr id="3" name="Content Placeholder 2"/>
          <p:cNvSpPr>
            <a:spLocks noGrp="1"/>
          </p:cNvSpPr>
          <p:nvPr>
            <p:ph idx="1"/>
          </p:nvPr>
        </p:nvSpPr>
        <p:spPr/>
        <p:txBody>
          <a:bodyPr>
            <a:normAutofit/>
          </a:bodyPr>
          <a:lstStyle/>
          <a:p>
            <a:r>
              <a:rPr lang="en-US" dirty="0"/>
              <a:t>Must have a High Deductible Health Plan</a:t>
            </a:r>
          </a:p>
          <a:p>
            <a:r>
              <a:rPr lang="en-US" dirty="0"/>
              <a:t>HSA is the only triple tax-free account</a:t>
            </a:r>
          </a:p>
          <a:p>
            <a:pPr lvl="1">
              <a:spcBef>
                <a:spcPts val="1200"/>
              </a:spcBef>
            </a:pPr>
            <a:r>
              <a:rPr lang="en-US" dirty="0"/>
              <a:t>Tax-deduction for contribution</a:t>
            </a:r>
          </a:p>
          <a:p>
            <a:pPr lvl="1"/>
            <a:r>
              <a:rPr lang="en-US" dirty="0"/>
              <a:t>Tax-protected growth</a:t>
            </a:r>
          </a:p>
          <a:p>
            <a:pPr lvl="1"/>
            <a:r>
              <a:rPr lang="en-US" dirty="0"/>
              <a:t>Tax-free withdrawals if used for health care</a:t>
            </a:r>
          </a:p>
          <a:p>
            <a:pPr lvl="1"/>
            <a:r>
              <a:rPr lang="en-US" dirty="0"/>
              <a:t>$3,600 ($7,200 married) for 2021 (plus $1,000 if 50+)</a:t>
            </a:r>
          </a:p>
          <a:p>
            <a:r>
              <a:rPr lang="en-US" dirty="0"/>
              <a:t>First account to contribute to each year</a:t>
            </a:r>
          </a:p>
          <a:p>
            <a:r>
              <a:rPr lang="en-US" dirty="0"/>
              <a:t>After 65, can be spent on anything penalty-free</a:t>
            </a:r>
          </a:p>
          <a:p>
            <a:r>
              <a:rPr lang="en-US" dirty="0"/>
              <a:t>Withdrawals need not be in same year as spending</a:t>
            </a:r>
          </a:p>
          <a:p>
            <a:endParaRPr lang="en-US" dirty="0"/>
          </a:p>
          <a:p>
            <a:endParaRPr lang="en-US" dirty="0"/>
          </a:p>
          <a:p>
            <a:endParaRPr lang="en-US" dirty="0"/>
          </a:p>
          <a:p>
            <a:endParaRPr lang="en-US" dirty="0"/>
          </a:p>
        </p:txBody>
      </p:sp>
      <p:sp>
        <p:nvSpPr>
          <p:cNvPr id="4" name="Title 1">
            <a:extLst>
              <a:ext uri="{FF2B5EF4-FFF2-40B4-BE49-F238E27FC236}">
                <a16:creationId xmlns:a16="http://schemas.microsoft.com/office/drawing/2014/main" id="{5ADB5D08-CE2E-33A7-4D36-82F89140741F}"/>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Your Greatest Tax Break</a:t>
            </a:r>
          </a:p>
        </p:txBody>
      </p:sp>
    </p:spTree>
    <p:extLst>
      <p:ext uri="{BB962C8B-B14F-4D97-AF65-F5344CB8AC3E}">
        <p14:creationId xmlns:p14="http://schemas.microsoft.com/office/powerpoint/2010/main" val="1255448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ts val="8040"/>
              </a:lnSpc>
            </a:pPr>
            <a:r>
              <a:rPr lang="en-US" sz="8000" dirty="0"/>
              <a:t>The Case </a:t>
            </a:r>
            <a:br>
              <a:rPr lang="en-US" sz="8000" dirty="0"/>
            </a:br>
            <a:r>
              <a:rPr lang="en-US" sz="8000" dirty="0"/>
              <a:t>for Index </a:t>
            </a:r>
            <a:br>
              <a:rPr lang="en-US" sz="8000" dirty="0"/>
            </a:br>
            <a:r>
              <a:rPr lang="en-US" sz="8000" dirty="0"/>
              <a:t>Funds</a:t>
            </a:r>
          </a:p>
        </p:txBody>
      </p:sp>
      <p:cxnSp>
        <p:nvCxnSpPr>
          <p:cNvPr id="3" name="Straight Connector 2">
            <a:extLst>
              <a:ext uri="{FF2B5EF4-FFF2-40B4-BE49-F238E27FC236}">
                <a16:creationId xmlns:a16="http://schemas.microsoft.com/office/drawing/2014/main" id="{5D5CF733-67B7-27B9-A166-078C54DC33E7}"/>
              </a:ext>
            </a:extLst>
          </p:cNvPr>
          <p:cNvCxnSpPr>
            <a:cxnSpLocks/>
          </p:cNvCxnSpPr>
          <p:nvPr/>
        </p:nvCxnSpPr>
        <p:spPr>
          <a:xfrm>
            <a:off x="775251" y="1913021"/>
            <a:ext cx="0" cy="3164305"/>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1FD639B-117E-DF21-6807-A49835DAA67F}"/>
              </a:ext>
            </a:extLst>
          </p:cNvPr>
          <p:cNvPicPr>
            <a:picLocks noChangeAspect="1"/>
          </p:cNvPicPr>
          <p:nvPr/>
        </p:nvPicPr>
        <p:blipFill rotWithShape="1">
          <a:blip r:embed="rId2"/>
          <a:srcRect l="31530" r="12688"/>
          <a:stretch/>
        </p:blipFill>
        <p:spPr>
          <a:xfrm>
            <a:off x="6431280" y="-34389"/>
            <a:ext cx="5760720" cy="6892389"/>
          </a:xfrm>
          <a:prstGeom prst="rect">
            <a:avLst/>
          </a:prstGeom>
        </p:spPr>
      </p:pic>
    </p:spTree>
    <p:extLst>
      <p:ext uri="{BB962C8B-B14F-4D97-AF65-F5344CB8AC3E}">
        <p14:creationId xmlns:p14="http://schemas.microsoft.com/office/powerpoint/2010/main" val="211277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 One Has a Crystal Ball</a:t>
            </a:r>
          </a:p>
        </p:txBody>
      </p:sp>
      <p:sp>
        <p:nvSpPr>
          <p:cNvPr id="3" name="Content Placeholder 2"/>
          <p:cNvSpPr>
            <a:spLocks noGrp="1"/>
          </p:cNvSpPr>
          <p:nvPr>
            <p:ph idx="1"/>
          </p:nvPr>
        </p:nvSpPr>
        <p:spPr/>
        <p:txBody>
          <a:bodyPr>
            <a:normAutofit/>
          </a:bodyPr>
          <a:lstStyle/>
          <a:p>
            <a:r>
              <a:rPr lang="en-US" dirty="0"/>
              <a:t>You need a plan likely to succeed no matter what happens in the future</a:t>
            </a:r>
          </a:p>
          <a:p>
            <a:r>
              <a:rPr lang="en-US" dirty="0"/>
              <a:t>Nobody knows nothing</a:t>
            </a:r>
          </a:p>
          <a:p>
            <a:r>
              <a:rPr lang="en-US" dirty="0"/>
              <a:t>CXO Advisory group evaluated stock market predictions</a:t>
            </a:r>
          </a:p>
          <a:p>
            <a:pPr lvl="1">
              <a:spcBef>
                <a:spcPts val="1200"/>
              </a:spcBef>
            </a:pPr>
            <a:r>
              <a:rPr lang="en-US" dirty="0"/>
              <a:t>6,582 stock market predictions</a:t>
            </a:r>
          </a:p>
          <a:p>
            <a:pPr lvl="1"/>
            <a:r>
              <a:rPr lang="en-US" dirty="0"/>
              <a:t>1998 to 2012 </a:t>
            </a:r>
          </a:p>
          <a:p>
            <a:pPr lvl="1"/>
            <a:r>
              <a:rPr lang="en-US" dirty="0"/>
              <a:t>68 gurus</a:t>
            </a:r>
          </a:p>
          <a:p>
            <a:pPr lvl="1"/>
            <a:r>
              <a:rPr lang="en-US" dirty="0"/>
              <a:t>47.4% accurate</a:t>
            </a:r>
          </a:p>
        </p:txBody>
      </p:sp>
      <p:sp>
        <p:nvSpPr>
          <p:cNvPr id="4" name="Title 1">
            <a:extLst>
              <a:ext uri="{FF2B5EF4-FFF2-40B4-BE49-F238E27FC236}">
                <a16:creationId xmlns:a16="http://schemas.microsoft.com/office/drawing/2014/main" id="{2765F6CE-6F1D-D73A-3B28-3F7995A0C489}"/>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Case for Index Funds</a:t>
            </a:r>
          </a:p>
        </p:txBody>
      </p:sp>
    </p:spTree>
    <p:extLst>
      <p:ext uri="{BB962C8B-B14F-4D97-AF65-F5344CB8AC3E}">
        <p14:creationId xmlns:p14="http://schemas.microsoft.com/office/powerpoint/2010/main" val="587831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39" y="1356797"/>
            <a:ext cx="5363506" cy="2169738"/>
          </a:xfrm>
        </p:spPr>
        <p:txBody>
          <a:bodyPr>
            <a:normAutofit/>
          </a:bodyPr>
          <a:lstStyle/>
          <a:p>
            <a:r>
              <a:rPr lang="en-US" dirty="0"/>
              <a:t>Mutual Fund Managers Don’t </a:t>
            </a:r>
            <a:br>
              <a:rPr lang="en-US" dirty="0"/>
            </a:br>
            <a:r>
              <a:rPr lang="en-US" dirty="0"/>
              <a:t>Have a Crystal Ball</a:t>
            </a:r>
          </a:p>
        </p:txBody>
      </p:sp>
      <p:sp>
        <p:nvSpPr>
          <p:cNvPr id="3" name="Content Placeholder 2"/>
          <p:cNvSpPr>
            <a:spLocks noGrp="1"/>
          </p:cNvSpPr>
          <p:nvPr>
            <p:ph idx="1"/>
          </p:nvPr>
        </p:nvSpPr>
        <p:spPr>
          <a:xfrm>
            <a:off x="467139" y="3674317"/>
            <a:ext cx="6148814" cy="2650427"/>
          </a:xfrm>
        </p:spPr>
        <p:txBody>
          <a:bodyPr>
            <a:normAutofit/>
          </a:bodyPr>
          <a:lstStyle/>
          <a:p>
            <a:pPr marL="0" indent="0">
              <a:buNone/>
            </a:pPr>
            <a:r>
              <a:rPr lang="en-US" dirty="0"/>
              <a:t>“On Persistence in Mutual Fund Performance,” Carhart, 1997</a:t>
            </a:r>
          </a:p>
          <a:p>
            <a:pPr lvl="1">
              <a:spcBef>
                <a:spcPts val="1200"/>
              </a:spcBef>
            </a:pPr>
            <a:r>
              <a:rPr lang="en-US" dirty="0"/>
              <a:t>Analyzed 1892 funds from 61-93</a:t>
            </a:r>
          </a:p>
          <a:p>
            <a:pPr lvl="1"/>
            <a:r>
              <a:rPr lang="en-US" dirty="0"/>
              <a:t>Average actively managed fund underperformed by 1.8%.  </a:t>
            </a:r>
          </a:p>
          <a:p>
            <a:endParaRPr lang="en-US" dirty="0"/>
          </a:p>
        </p:txBody>
      </p:sp>
      <p:pic>
        <p:nvPicPr>
          <p:cNvPr id="22530" name="Picture 2" descr="http://0.tqn.com/d/beginnersinvest/1/0/N/L/stock-market-investing-in-stocks.jpg"/>
          <p:cNvPicPr>
            <a:picLocks noChangeAspect="1" noChangeArrowheads="1"/>
          </p:cNvPicPr>
          <p:nvPr/>
        </p:nvPicPr>
        <p:blipFill rotWithShape="1">
          <a:blip r:embed="rId2" cstate="print"/>
          <a:srcRect l="7233" t="-2" r="29902"/>
          <a:stretch/>
        </p:blipFill>
        <p:spPr bwMode="auto">
          <a:xfrm>
            <a:off x="6361356" y="1"/>
            <a:ext cx="5830643" cy="6176962"/>
          </a:xfrm>
          <a:prstGeom prst="rect">
            <a:avLst/>
          </a:prstGeom>
          <a:noFill/>
        </p:spPr>
      </p:pic>
    </p:spTree>
    <p:extLst>
      <p:ext uri="{BB962C8B-B14F-4D97-AF65-F5344CB8AC3E}">
        <p14:creationId xmlns:p14="http://schemas.microsoft.com/office/powerpoint/2010/main" val="1253882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Financial Literacy</a:t>
            </a:r>
          </a:p>
        </p:txBody>
      </p:sp>
      <p:pic>
        <p:nvPicPr>
          <p:cNvPr id="3" name="Picture 2">
            <a:extLst>
              <a:ext uri="{FF2B5EF4-FFF2-40B4-BE49-F238E27FC236}">
                <a16:creationId xmlns:a16="http://schemas.microsoft.com/office/drawing/2014/main" id="{608FDCFF-A98B-0701-4801-8F0E44BDDD94}"/>
              </a:ext>
            </a:extLst>
          </p:cNvPr>
          <p:cNvPicPr>
            <a:picLocks noChangeAspect="1"/>
          </p:cNvPicPr>
          <p:nvPr/>
        </p:nvPicPr>
        <p:blipFill rotWithShape="1">
          <a:blip r:embed="rId2"/>
          <a:srcRect l="20111" t="14709" r="15866" b="28888"/>
          <a:stretch/>
        </p:blipFill>
        <p:spPr>
          <a:xfrm>
            <a:off x="7002380" y="-1"/>
            <a:ext cx="5189619" cy="6858001"/>
          </a:xfrm>
          <a:prstGeom prst="rect">
            <a:avLst/>
          </a:prstGeom>
        </p:spPr>
      </p:pic>
    </p:spTree>
    <p:extLst>
      <p:ext uri="{BB962C8B-B14F-4D97-AF65-F5344CB8AC3E}">
        <p14:creationId xmlns:p14="http://schemas.microsoft.com/office/powerpoint/2010/main" val="121362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3185" y="698987"/>
            <a:ext cx="8229600" cy="1143000"/>
          </a:xfrm>
        </p:spPr>
        <p:txBody>
          <a:bodyPr/>
          <a:lstStyle/>
          <a:p>
            <a:r>
              <a:rPr lang="en-US" dirty="0">
                <a:solidFill>
                  <a:schemeClr val="bg2"/>
                </a:solidFill>
              </a:rPr>
              <a:t>What Do the Experts Say?</a:t>
            </a:r>
          </a:p>
        </p:txBody>
      </p:sp>
      <p:sp>
        <p:nvSpPr>
          <p:cNvPr id="3" name="Content Placeholder 2"/>
          <p:cNvSpPr>
            <a:spLocks noGrp="1"/>
          </p:cNvSpPr>
          <p:nvPr>
            <p:ph idx="4294967295"/>
          </p:nvPr>
        </p:nvSpPr>
        <p:spPr>
          <a:xfrm>
            <a:off x="2487614" y="2073762"/>
            <a:ext cx="8709061" cy="1863725"/>
          </a:xfrm>
        </p:spPr>
        <p:txBody>
          <a:bodyPr>
            <a:normAutofit/>
          </a:bodyPr>
          <a:lstStyle/>
          <a:p>
            <a:pPr marL="0" indent="0">
              <a:buNone/>
            </a:pPr>
            <a:r>
              <a:rPr lang="en-US" sz="2200" b="0" i="1" dirty="0">
                <a:solidFill>
                  <a:schemeClr val="bg2"/>
                </a:solidFill>
                <a:latin typeface="Arial" panose="020B0604020202020204" pitchFamily="34" charset="0"/>
                <a:cs typeface="Arial" panose="020B0604020202020204" pitchFamily="34" charset="0"/>
              </a:rPr>
              <a:t>"</a:t>
            </a:r>
            <a:r>
              <a:rPr lang="en-US" sz="2400" b="0" i="1" dirty="0">
                <a:solidFill>
                  <a:schemeClr val="bg2"/>
                </a:solidFill>
                <a:latin typeface="Arial" panose="020B0604020202020204" pitchFamily="34" charset="0"/>
                <a:cs typeface="Arial" panose="020B0604020202020204" pitchFamily="34" charset="0"/>
              </a:rPr>
              <a:t>Of the 355 equity funds in 1970, fully 233 of those funds have gone out of business. Only 24 outpaced the market by more than 1% a year. These are terrible odds." </a:t>
            </a:r>
          </a:p>
          <a:p>
            <a:pPr marL="0" indent="0">
              <a:buNone/>
            </a:pPr>
            <a:r>
              <a:rPr lang="en-US" sz="2400" dirty="0">
                <a:solidFill>
                  <a:schemeClr val="bg2"/>
                </a:solidFill>
                <a:latin typeface="Arial" panose="020B0604020202020204" pitchFamily="34" charset="0"/>
                <a:cs typeface="Arial" panose="020B0604020202020204" pitchFamily="34" charset="0"/>
              </a:rPr>
              <a:t>- Jack Bogle</a:t>
            </a:r>
          </a:p>
          <a:p>
            <a:endParaRPr lang="en-US" dirty="0"/>
          </a:p>
        </p:txBody>
      </p:sp>
      <p:pic>
        <p:nvPicPr>
          <p:cNvPr id="1026" name="Picture 2" descr="https://encrypted-tbn3.gstatic.com/images?q=tbn:ANd9GcQa9p9N2OdhV06lCkN3S7cULNqrVLWbkyM09DmVu_DSzjCYDLHLXA"/>
          <p:cNvPicPr>
            <a:picLocks noChangeAspect="1" noChangeArrowheads="1"/>
          </p:cNvPicPr>
          <p:nvPr/>
        </p:nvPicPr>
        <p:blipFill>
          <a:blip r:embed="rId2" cstate="print"/>
          <a:srcRect/>
          <a:stretch>
            <a:fillRect/>
          </a:stretch>
        </p:blipFill>
        <p:spPr bwMode="auto">
          <a:xfrm>
            <a:off x="758959" y="1908663"/>
            <a:ext cx="1586149" cy="1863725"/>
          </a:xfrm>
          <a:prstGeom prst="rect">
            <a:avLst/>
          </a:prstGeom>
          <a:noFill/>
        </p:spPr>
      </p:pic>
      <p:pic>
        <p:nvPicPr>
          <p:cNvPr id="1028" name="Picture 4" descr="https://encrypted-tbn2.gstatic.com/images?q=tbn:ANd9GcQ_26DpuUINkgLtJXuwITAjvnrcwzrYee_hlla9xXGzbcfHzBj_"/>
          <p:cNvPicPr>
            <a:picLocks noChangeAspect="1" noChangeArrowheads="1"/>
          </p:cNvPicPr>
          <p:nvPr/>
        </p:nvPicPr>
        <p:blipFill>
          <a:blip r:embed="rId3" cstate="print"/>
          <a:srcRect/>
          <a:stretch>
            <a:fillRect/>
          </a:stretch>
        </p:blipFill>
        <p:spPr bwMode="auto">
          <a:xfrm>
            <a:off x="9636817" y="4391609"/>
            <a:ext cx="1559858" cy="2019104"/>
          </a:xfrm>
          <a:prstGeom prst="rect">
            <a:avLst/>
          </a:prstGeom>
          <a:noFill/>
        </p:spPr>
      </p:pic>
      <p:sp>
        <p:nvSpPr>
          <p:cNvPr id="1032" name="AutoShape 8" descr="data:image/jpeg;base64,/9j/4AAQSkZJRgABAQAAAQABAAD/2wCEAAkGBwgHBgkIBwgKCgkLDRYPDQwMDRsUFRAWIB0iIiAdHx8kKDQsJCYxJx8fLT0tMTU3Ojo6Iys/RD84QzQ5OjcBCgoKDQwNGg8PGjclHyU3Nzc3Nzc3Nzc3Nzc3Nzc3Nzc3Nzc3Nzc3Nzc3Nzc3Nzc3Nzc3Nzc3Nzc3Nzc3Nzc3N//AABEIAH8AiQMBIgACEQEDEQH/xAAcAAABBQEBAQAAAAAAAAAAAAAFAQIDBAYABwj/xAA6EAABAwMCBAMFBgMJAAAAAAABAAIDBAUREiEGEzFBUWFxIjKBkaEHFEJSsdEV4fAWI1VicoOSssH/xAAZAQADAQEBAAAAAAAAAAAAAAAAAgMBBAX/xAAkEQACAgEEAgIDAQAAAAAAAAAAAQIRAyEiMUESUQQTMkJSFf/aAAwDAQACEQMRAD8A8mDU7SnhqXCUYZpS4TwE7SsAjDUulSaUulAEeldpUmlLhAEeF2lSBqXSsNI8LtKk0pdK0CPSu0qTSlDUAR4XaVLp8lwagwiwlwPBS6V2lAEAal0p4anBqDSMNS6VKGpdKAIw1LpUoanxR63aQN+yAImRa9h1R6z8H3S6nMMLms/OW7I5wZZKfL6utaCWOwyM+XcrfU9yawEAgAHAA7BRll6RaOL2ZW3fZPI7BrK0AeDG7o5F9kln0+3U1Lj6gLRwXMNAy4fFXors07Zb80qbfLNlCuDzi9fZO6ONz7TK15A2ZI4g59e/0Xm9ytdXa6p1NXwuilb2K+mI6uOUdUH4s4Zo+I6AxyDRMN45WjcH9lSLfZJo+dQxKGoneLRU2evko6xmJGHqOjh4jyVPQFQWiDQu0FT6EuhAEGhLoU+hdoQBTATg1KAnIAaGpwanAJQEAdFG97g2Npc47AAdVveF+EBzGVFw9k9eUD09UJ4TpGCQVDgOYThhI6DuV6NSjEWG+vqoSk5PxRaMVFWyK6U8EcDfu40Obs3Ttn+SBwvfrJJGAcA/18VZvVbyQ4uO4GPIZQtsrZdBb7vb47qLiovQ7MaclqH4ZWuHvF3mr8JaQMEZ8kGoSC3c58QikDwOwTRKuKLrKieI6o3avFrt8/HqjNBXtqIc5x4jwKBNdv5pYnfdpjID7DveH/qtGRy5celoD/apaxU2+GvjYOZA7DyPyH+a8r0r3KvcysoZKeU5jlYWnfyXjFXHoqpWfleW9PBURxsqhqXSpdK4NWmEehdoU2lJp8kADAE4BcE4dUAcAnALgnBAGlsE7GCEZxpbv81uqGqEkWW9XDZeWUMro3+z6rU2e7BkelxOWjx6BRS8ZFuYl/iinIhJHjkoHZ5zl0TjuNwprjfBNA8F7fb2wSgEFzZSSF5LSSMKc1uOvDLZqbWkn9s7EBGopoi33wDjJys9bJ6SF0E1znaymzl0QfjV6nxUXFN0pmXMOtjHMpJGhnLcTtkbnqe6bwajY/3Jyo1InZF77gDnBz2S/eGugdJy3mDcOka0loPqgFbHITSvkeyWF7XagNg4gDrvuO+EQluF2/hot1JHC+md7RLj7vcj+gmhG1YmWTT0Ll0rW0lhNY1wdhuluOhd0XmEr3Syvkfu5xyVsr/A6C1TMmMpLw0hokIY07knT0J2AysbhWTs4ZxcWMwlAT0oC0QaAlwnAJcLQAgKeFG1SLDBwTwmhPCDSWmIbKM9O6Z985U0gHMYTlpzgj9wlacEHwTJxl7nN6vG23dRyrs6fj07iyeN0MsJcGgO1b75RK3UMFZE4cwNkGcdlmqUlsWHEl+STnuETtkz2zjQ7DsqD5OmKSVM21otTqcBtQYtDTqDiM/VAeKZQayQty5suzc77d0TobhqPIkcc9MeKiv1tlr61ho3NxGzlkO8e6ZztUPGCuw7Y446iy07MtwwZYXdQ4IxDT6YtHJbGCMFwOQB5BZzh7h58FKyGSvnJeNbdOAA4bHstWWujbgnIA6p06QsqfJmuMXsit7WxkkyO0kn5k/RYlavjb2YqVurq5xx8FlFaHBw5nuFCVIlCckOC5cFyDCuLLJjLXglVqqkkpXASdStJC9A73OX1ejPQKs4JIlCbbKbU8JjU8dVIqOTi0FpB7q5TWa5VUTZYKGd8bjgPDDhETw+1rGh1dE2Y+9G5h2PqpyyQWjZWGLI9YoztQSIcBjnEd02lk0EOHVpytR/ZrU1ohr4HSH8JBH1WXu1FU2i4yU1UzS7Zw32IPcKFQf4s6lLJ+6NAXiSsoJYTkyOOfPAyr8tTU03KMDcmTOXO8VlaOpeI2SRuGqF+poK1VC+G40jeY/bOcd2nxCTgvHdwSCn4heyM0dxjD3O1aTESGfHbC1lGK+Ona24SxSuxgyNGD+qFUMEZjwHudp7k7o41jTFjcANVrsyUaRjuOJWvq6VjfwsccepH7LNK/fqj7xd6l2dmO5Y9G7fuh6uuDzZu5NjkqblKFoo5LlNXIAH11wkEzOQ/S1VJqkyyaicuxuq1K3mFxefdC2vDdvpJ6QOkiDiR1ISynv1JQx2ZeKoYQtRwhYG3yYyTTCOCM4O27j4Kae3WmOOSR8Y9jt4rbcPxW19niZQMZE4DYN21HzWZppKkdWDG27lwT6pbPBo3dEPZx5LEVtrrrhdnfdsNjkdnJ6BE7zXVtXJJQTzS0kLXhpexmXjdE6N09tubYZY3yUrnaYah4GZB546FcDVs71OrRia9ldaLo2CMOmc1rX6s6Qc9kK4gqau4XFs1e0CWRuGtYc7Dt9V7Bxbbrabe68y0LZnxNAe7GSG+nlleaVF4paWbXb2xaXPBIAAKenF0kKt61ZnY7fXZJipag+YjcpKCtqaGXUwEjo5p2XoNhuFTcJozRQza87veQI/iSh9/s01Ne5p61lLiV+oNilBDfUHBHyVYptW0LLxUtrK1JxJsG8mQl3u4Iytzwpb7hc2iWqZyaVp6fid5IbwvFw9T3Brb5VQQ1e3LppfYHxJ2PQ7Ar09xZBFznlrImN6Do1viuiMOzmy/IfCZ4BxvE2n40vEMLtDHTiTDeznNBd9SUPbDS4Gu5yxk9jDnHyVS93Q3PiC4XD8NRUPe3/Tn2fphRGTUN+nimnj8u6IQnXQWbQ0zhll7jPqzCY+lgZ1vMB9G5/QLP1Di12DuOySAOe7J2C5vrkn+TK+a/kO8tn4LrEf9s/su5Z/xKH/AIFC8taE3nR/nb80/wBc/wCmZ9kfRVijLHVAO2lxC23Csx5Okn2QxZW5s5FVVMHQuJyrlrvLqXEELRqcMa3DOPgmmt7FwLylXsJ3+rh5DmRZDy8Zwhtp4jq7fVNYx5MYPRGm2GKugDhK7U7ck9yhtXwdUMOqKYH1WPHKWrR6v+f8jGtqs9HtVbbuLKQRucYqiPGHdHNPb1CJMhNTRzW6rIbMzo7uHdnBeWU0N1sIZUQButu5IfjIVmv4+qaitoqmJgbJECyRv5wfNKsddHNk8oOpKj0Xhy9tqqae23DHMYTDIx36ryO4UdRZeLKui2kaT/d5HVvVpHw/RXaviVjb2LiA6N0uNYb5BD+KeImXu8QVULCwQxhmvoXb5ymUH2RySSDkvEdZaLDMad7edK4RQ6uzj1JHkM/HCy1rutTDM6Oa5SsbvI52cmV3U7uadyABk9/itRc7dTSWWC8CXVDGHMkic3GHbDI8T0Hy81lDTSUgjnqqeOKEzMfkNDnbZOM52BHUY7BbH0SmqdmmsVJceJLqXW+Q1QikdmSftCcbE483euCM7rXXuuu3CHDdXZqqQ11FU07200xd7cBzjB8W77Dt0Gy0/ARo7jb6i4wx6XVcuZNtJ2AGD4jr81kvtSMX8ErJ42EAzR07HOOScu1n/ofmrtbV7JVqeWtc0BKaoNGkAn1VSSTHRdG3Vu848krAkY6WodmTDYx+HxVkyaG7bAKNpA7KGseWtGnq7omUezG2JLUFztAPqm5CrR56nG/dS6f830WWYf/Z"/>
          <p:cNvSpPr>
            <a:spLocks noChangeAspect="1" noChangeArrowheads="1"/>
          </p:cNvSpPr>
          <p:nvPr/>
        </p:nvSpPr>
        <p:spPr bwMode="auto">
          <a:xfrm>
            <a:off x="1679576" y="-579438"/>
            <a:ext cx="1304925" cy="12096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4" name="AutoShape 10" descr="data:image/jpeg;base64,/9j/4AAQSkZJRgABAQAAAQABAAD/2wCEAAkGBwgHBgkIBwgKCgkLDRYPDQwMDRsUFRAWIB0iIiAdHx8kKDQsJCYxJx8fLT0tMTU3Ojo6Iys/RD84QzQ5OjcBCgoKDQwNGg8PGjclHyU3Nzc3Nzc3Nzc3Nzc3Nzc3Nzc3Nzc3Nzc3Nzc3Nzc3Nzc3Nzc3Nzc3Nzc3Nzc3Nzc3N//AABEIAH8AiQMBIgACEQEDEQH/xAAcAAABBQEBAQAAAAAAAAAAAAAFAQIDBAYABwj/xAA6EAABAwMCBAMFBgMJAAAAAAABAAIDBAUREiEGEzFBUWFxIjKBkaEHFEJSsdEV4fAWI1VicoOSssH/xAAZAQADAQEBAAAAAAAAAAAAAAAAAgMBBAX/xAAkEQACAgEEAgIDAQAAAAAAAAAAAQIRAyEiMUESUQQTMkJSFf/aAAwDAQACEQMRAD8A8mDU7SnhqXCUYZpS4TwE7SsAjDUulSaUulAEeldpUmlLhAEeF2lSBqXSsNI8LtKk0pdK0CPSu0qTSlDUAR4XaVLp8lwagwiwlwPBS6V2lAEAal0p4anBqDSMNS6VKGpdKAIw1LpUoanxR63aQN+yAImRa9h1R6z8H3S6nMMLms/OW7I5wZZKfL6utaCWOwyM+XcrfU9yawEAgAHAA7BRll6RaOL2ZW3fZPI7BrK0AeDG7o5F9kln0+3U1Lj6gLRwXMNAy4fFXors07Zb80qbfLNlCuDzi9fZO6ONz7TK15A2ZI4g59e/0Xm9ytdXa6p1NXwuilb2K+mI6uOUdUH4s4Zo+I6AxyDRMN45WjcH9lSLfZJo+dQxKGoneLRU2evko6xmJGHqOjh4jyVPQFQWiDQu0FT6EuhAEGhLoU+hdoQBTATg1KAnIAaGpwanAJQEAdFG97g2Npc47AAdVveF+EBzGVFw9k9eUD09UJ4TpGCQVDgOYThhI6DuV6NSjEWG+vqoSk5PxRaMVFWyK6U8EcDfu40Obs3Ttn+SBwvfrJJGAcA/18VZvVbyQ4uO4GPIZQtsrZdBb7vb47qLiovQ7MaclqH4ZWuHvF3mr8JaQMEZ8kGoSC3c58QikDwOwTRKuKLrKieI6o3avFrt8/HqjNBXtqIc5x4jwKBNdv5pYnfdpjID7DveH/qtGRy5celoD/apaxU2+GvjYOZA7DyPyH+a8r0r3KvcysoZKeU5jlYWnfyXjFXHoqpWfleW9PBURxsqhqXSpdK4NWmEehdoU2lJp8kADAE4BcE4dUAcAnALgnBAGlsE7GCEZxpbv81uqGqEkWW9XDZeWUMro3+z6rU2e7BkelxOWjx6BRS8ZFuYl/iinIhJHjkoHZ5zl0TjuNwprjfBNA8F7fb2wSgEFzZSSF5LSSMKc1uOvDLZqbWkn9s7EBGopoi33wDjJys9bJ6SF0E1znaymzl0QfjV6nxUXFN0pmXMOtjHMpJGhnLcTtkbnqe6bwajY/3Jyo1InZF77gDnBz2S/eGugdJy3mDcOka0loPqgFbHITSvkeyWF7XagNg4gDrvuO+EQluF2/hot1JHC+md7RLj7vcj+gmhG1YmWTT0Ll0rW0lhNY1wdhuluOhd0XmEr3Syvkfu5xyVsr/A6C1TMmMpLw0hokIY07knT0J2AysbhWTs4ZxcWMwlAT0oC0QaAlwnAJcLQAgKeFG1SLDBwTwmhPCDSWmIbKM9O6Z985U0gHMYTlpzgj9wlacEHwTJxl7nN6vG23dRyrs6fj07iyeN0MsJcGgO1b75RK3UMFZE4cwNkGcdlmqUlsWHEl+STnuETtkz2zjQ7DsqD5OmKSVM21otTqcBtQYtDTqDiM/VAeKZQayQty5suzc77d0TobhqPIkcc9MeKiv1tlr61ho3NxGzlkO8e6ZztUPGCuw7Y446iy07MtwwZYXdQ4IxDT6YtHJbGCMFwOQB5BZzh7h58FKyGSvnJeNbdOAA4bHstWWujbgnIA6p06QsqfJmuMXsit7WxkkyO0kn5k/RYlavjb2YqVurq5xx8FlFaHBw5nuFCVIlCckOC5cFyDCuLLJjLXglVqqkkpXASdStJC9A73OX1ejPQKs4JIlCbbKbU8JjU8dVIqOTi0FpB7q5TWa5VUTZYKGd8bjgPDDhETw+1rGh1dE2Y+9G5h2PqpyyQWjZWGLI9YoztQSIcBjnEd02lk0EOHVpytR/ZrU1ohr4HSH8JBH1WXu1FU2i4yU1UzS7Zw32IPcKFQf4s6lLJ+6NAXiSsoJYTkyOOfPAyr8tTU03KMDcmTOXO8VlaOpeI2SRuGqF+poK1VC+G40jeY/bOcd2nxCTgvHdwSCn4heyM0dxjD3O1aTESGfHbC1lGK+Ona24SxSuxgyNGD+qFUMEZjwHudp7k7o41jTFjcANVrsyUaRjuOJWvq6VjfwsccepH7LNK/fqj7xd6l2dmO5Y9G7fuh6uuDzZu5NjkqblKFoo5LlNXIAH11wkEzOQ/S1VJqkyyaicuxuq1K3mFxefdC2vDdvpJ6QOkiDiR1ISynv1JQx2ZeKoYQtRwhYG3yYyTTCOCM4O27j4Kae3WmOOSR8Y9jt4rbcPxW19niZQMZE4DYN21HzWZppKkdWDG27lwT6pbPBo3dEPZx5LEVtrrrhdnfdsNjkdnJ6BE7zXVtXJJQTzS0kLXhpexmXjdE6N09tubYZY3yUrnaYah4GZB546FcDVs71OrRia9ldaLo2CMOmc1rX6s6Qc9kK4gqau4XFs1e0CWRuGtYc7Dt9V7Bxbbrabe68y0LZnxNAe7GSG+nlleaVF4paWbXb2xaXPBIAAKenF0kKt61ZnY7fXZJipag+YjcpKCtqaGXUwEjo5p2XoNhuFTcJozRQza87veQI/iSh9/s01Ne5p61lLiV+oNilBDfUHBHyVYptW0LLxUtrK1JxJsG8mQl3u4Iytzwpb7hc2iWqZyaVp6fid5IbwvFw9T3Brb5VQQ1e3LppfYHxJ2PQ7Ar09xZBFznlrImN6Do1viuiMOzmy/IfCZ4BxvE2n40vEMLtDHTiTDeznNBd9SUPbDS4Gu5yxk9jDnHyVS93Q3PiC4XD8NRUPe3/Tn2fphRGTUN+nimnj8u6IQnXQWbQ0zhll7jPqzCY+lgZ1vMB9G5/QLP1Di12DuOySAOe7J2C5vrkn+TK+a/kO8tn4LrEf9s/su5Z/xKH/AIFC8taE3nR/nb80/wBc/wCmZ9kfRVijLHVAO2lxC23Csx5Okn2QxZW5s5FVVMHQuJyrlrvLqXEELRqcMa3DOPgmmt7FwLylXsJ3+rh5DmRZDy8Zwhtp4jq7fVNYx5MYPRGm2GKugDhK7U7ck9yhtXwdUMOqKYH1WPHKWrR6v+f8jGtqs9HtVbbuLKQRucYqiPGHdHNPb1CJMhNTRzW6rIbMzo7uHdnBeWU0N1sIZUQButu5IfjIVmv4+qaitoqmJgbJECyRv5wfNKsddHNk8oOpKj0Xhy9tqqae23DHMYTDIx36ryO4UdRZeLKui2kaT/d5HVvVpHw/RXaviVjb2LiA6N0uNYb5BD+KeImXu8QVULCwQxhmvoXb5ymUH2RySSDkvEdZaLDMad7edK4RQ6uzj1JHkM/HCy1rutTDM6Oa5SsbvI52cmV3U7uadyABk9/itRc7dTSWWC8CXVDGHMkic3GHbDI8T0Hy81lDTSUgjnqqeOKEzMfkNDnbZOM52BHUY7BbH0SmqdmmsVJceJLqXW+Q1QikdmSftCcbE483euCM7rXXuuu3CHDdXZqqQ11FU07200xd7cBzjB8W77Dt0Gy0/ARo7jb6i4wx6XVcuZNtJ2AGD4jr81kvtSMX8ErJ42EAzR07HOOScu1n/ofmrtbV7JVqeWtc0BKaoNGkAn1VSSTHRdG3Vu848krAkY6WodmTDYx+HxVkyaG7bAKNpA7KGseWtGnq7omUezG2JLUFztAPqm5CrR56nG/dS6f830WWYf/Z"/>
          <p:cNvSpPr>
            <a:spLocks noChangeAspect="1" noChangeArrowheads="1"/>
          </p:cNvSpPr>
          <p:nvPr/>
        </p:nvSpPr>
        <p:spPr bwMode="auto">
          <a:xfrm>
            <a:off x="1679576" y="-579438"/>
            <a:ext cx="1304925" cy="12096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Content Placeholder 2"/>
          <p:cNvSpPr txBox="1">
            <a:spLocks/>
          </p:cNvSpPr>
          <p:nvPr/>
        </p:nvSpPr>
        <p:spPr>
          <a:xfrm>
            <a:off x="758960" y="4391609"/>
            <a:ext cx="8877858" cy="2117464"/>
          </a:xfrm>
          <a:prstGeom prst="rect">
            <a:avLst/>
          </a:prstGeom>
        </p:spPr>
        <p:txBody>
          <a:bodyPr vert="horz" lIns="91440" tIns="45720" rIns="91440" bIns="45720" rtlCol="0">
            <a:noAutofit/>
          </a:bodyPr>
          <a:lstStyle/>
          <a:p>
            <a:pPr>
              <a:spcBef>
                <a:spcPct val="20000"/>
              </a:spcBef>
              <a:defRPr/>
            </a:pPr>
            <a:r>
              <a:rPr lang="en-US" sz="2400" i="1" dirty="0">
                <a:solidFill>
                  <a:schemeClr val="bg2"/>
                </a:solidFill>
                <a:latin typeface="Arial" panose="020B0604020202020204" pitchFamily="34" charset="0"/>
                <a:cs typeface="Arial" panose="020B0604020202020204" pitchFamily="34" charset="0"/>
              </a:rPr>
              <a:t>"A low-cost index fund is the most sensible equity investment for the great majority of investors. My mentor, Ben Graham, took this position many years ago, and everything I have seen since convinces me of its truth." </a:t>
            </a:r>
          </a:p>
          <a:p>
            <a:pPr>
              <a:spcBef>
                <a:spcPct val="20000"/>
              </a:spcBef>
              <a:defRPr/>
            </a:pPr>
            <a:r>
              <a:rPr lang="en-US" sz="2400" b="1" dirty="0">
                <a:solidFill>
                  <a:schemeClr val="bg2"/>
                </a:solidFill>
                <a:latin typeface="Arial" panose="020B0604020202020204" pitchFamily="34" charset="0"/>
                <a:cs typeface="Arial" panose="020B0604020202020204" pitchFamily="34" charset="0"/>
              </a:rPr>
              <a:t>- Warren Buffet</a:t>
            </a:r>
          </a:p>
        </p:txBody>
      </p:sp>
      <p:cxnSp>
        <p:nvCxnSpPr>
          <p:cNvPr id="5" name="Straight Connector 4">
            <a:extLst>
              <a:ext uri="{FF2B5EF4-FFF2-40B4-BE49-F238E27FC236}">
                <a16:creationId xmlns:a16="http://schemas.microsoft.com/office/drawing/2014/main" id="{62146EF8-0886-6572-7F72-71DADE4FADD4}"/>
              </a:ext>
            </a:extLst>
          </p:cNvPr>
          <p:cNvCxnSpPr>
            <a:cxnSpLocks/>
          </p:cNvCxnSpPr>
          <p:nvPr/>
        </p:nvCxnSpPr>
        <p:spPr>
          <a:xfrm flipH="1">
            <a:off x="758959" y="4109609"/>
            <a:ext cx="10437716" cy="0"/>
          </a:xfrm>
          <a:prstGeom prst="line">
            <a:avLst/>
          </a:prstGeom>
          <a:ln w="3810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317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Pick a Reasonable Investing Plan</a:t>
            </a:r>
          </a:p>
        </p:txBody>
      </p:sp>
      <p:sp>
        <p:nvSpPr>
          <p:cNvPr id="3" name="Content Placeholder 2"/>
          <p:cNvSpPr>
            <a:spLocks noGrp="1"/>
          </p:cNvSpPr>
          <p:nvPr>
            <p:ph idx="1"/>
          </p:nvPr>
        </p:nvSpPr>
        <p:spPr>
          <a:xfrm>
            <a:off x="467139" y="2329071"/>
            <a:ext cx="11231218" cy="3781632"/>
          </a:xfrm>
        </p:spPr>
        <p:txBody>
          <a:bodyPr>
            <a:noAutofit/>
          </a:bodyPr>
          <a:lstStyle/>
          <a:p>
            <a:pPr>
              <a:lnSpc>
                <a:spcPts val="2000"/>
              </a:lnSpc>
            </a:pPr>
            <a:r>
              <a:rPr lang="en-US" sz="2000" dirty="0"/>
              <a:t>Broadly diversified between asset classes</a:t>
            </a:r>
          </a:p>
          <a:p>
            <a:pPr lvl="1">
              <a:lnSpc>
                <a:spcPts val="2000"/>
              </a:lnSpc>
              <a:spcBef>
                <a:spcPts val="800"/>
              </a:spcBef>
            </a:pPr>
            <a:r>
              <a:rPr lang="en-US" dirty="0"/>
              <a:t>Stocks, bonds, real estate, etc</a:t>
            </a:r>
          </a:p>
          <a:p>
            <a:pPr>
              <a:lnSpc>
                <a:spcPts val="2000"/>
              </a:lnSpc>
            </a:pPr>
            <a:r>
              <a:rPr lang="en-US" sz="2000" dirty="0"/>
              <a:t>Broadly diversified within asset classes</a:t>
            </a:r>
          </a:p>
          <a:p>
            <a:pPr lvl="1">
              <a:lnSpc>
                <a:spcPts val="2000"/>
              </a:lnSpc>
              <a:spcBef>
                <a:spcPts val="800"/>
              </a:spcBef>
            </a:pPr>
            <a:r>
              <a:rPr lang="en-US" dirty="0"/>
              <a:t>Index funds hold thousands of securities</a:t>
            </a:r>
          </a:p>
          <a:p>
            <a:pPr>
              <a:lnSpc>
                <a:spcPts val="2000"/>
              </a:lnSpc>
            </a:pPr>
            <a:r>
              <a:rPr lang="en-US" sz="2000" dirty="0"/>
              <a:t>Low cost (2-20 basis points per year)</a:t>
            </a:r>
          </a:p>
          <a:p>
            <a:pPr>
              <a:lnSpc>
                <a:spcPts val="2000"/>
              </a:lnSpc>
            </a:pPr>
            <a:r>
              <a:rPr lang="en-US" sz="2000" dirty="0"/>
              <a:t>Appropriate amount of risk</a:t>
            </a:r>
          </a:p>
          <a:p>
            <a:pPr>
              <a:lnSpc>
                <a:spcPts val="2000"/>
              </a:lnSpc>
            </a:pPr>
            <a:r>
              <a:rPr lang="en-US" sz="2000" dirty="0"/>
              <a:t>Fixed asset allocation</a:t>
            </a:r>
          </a:p>
          <a:p>
            <a:pPr>
              <a:lnSpc>
                <a:spcPts val="2000"/>
              </a:lnSpc>
            </a:pPr>
            <a:r>
              <a:rPr lang="en-US" sz="2000" dirty="0"/>
              <a:t>Rebalance periodically</a:t>
            </a:r>
          </a:p>
          <a:p>
            <a:pPr>
              <a:lnSpc>
                <a:spcPts val="2000"/>
              </a:lnSpc>
            </a:pPr>
            <a:r>
              <a:rPr lang="en-US" sz="2000" dirty="0"/>
              <a:t>When you realize “nobody knows nothing” it frees you to quit wasting time on activities that don’t add value</a:t>
            </a:r>
          </a:p>
          <a:p>
            <a:endParaRPr lang="en-US" dirty="0"/>
          </a:p>
        </p:txBody>
      </p:sp>
      <p:sp>
        <p:nvSpPr>
          <p:cNvPr id="4" name="Title 1">
            <a:extLst>
              <a:ext uri="{FF2B5EF4-FFF2-40B4-BE49-F238E27FC236}">
                <a16:creationId xmlns:a16="http://schemas.microsoft.com/office/drawing/2014/main" id="{E263633E-8C71-A732-1047-B56541D2D308}"/>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Case for Index Funds</a:t>
            </a:r>
          </a:p>
        </p:txBody>
      </p:sp>
    </p:spTree>
    <p:extLst>
      <p:ext uri="{BB962C8B-B14F-4D97-AF65-F5344CB8AC3E}">
        <p14:creationId xmlns:p14="http://schemas.microsoft.com/office/powerpoint/2010/main" val="1966648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ts val="8040"/>
              </a:lnSpc>
            </a:pPr>
            <a:r>
              <a:rPr lang="en-US" sz="8000" dirty="0"/>
              <a:t>The Basics </a:t>
            </a:r>
            <a:br>
              <a:rPr lang="en-US" sz="8000" dirty="0"/>
            </a:br>
            <a:r>
              <a:rPr lang="en-US" sz="8000" dirty="0"/>
              <a:t>of Estate </a:t>
            </a:r>
            <a:br>
              <a:rPr lang="en-US" sz="8000" dirty="0"/>
            </a:br>
            <a:r>
              <a:rPr lang="en-US" sz="8000" dirty="0"/>
              <a:t>Planning</a:t>
            </a:r>
          </a:p>
        </p:txBody>
      </p:sp>
      <p:cxnSp>
        <p:nvCxnSpPr>
          <p:cNvPr id="3" name="Straight Connector 2">
            <a:extLst>
              <a:ext uri="{FF2B5EF4-FFF2-40B4-BE49-F238E27FC236}">
                <a16:creationId xmlns:a16="http://schemas.microsoft.com/office/drawing/2014/main" id="{926A394F-2577-CD31-5812-2A3F7E1C7E27}"/>
              </a:ext>
            </a:extLst>
          </p:cNvPr>
          <p:cNvCxnSpPr>
            <a:cxnSpLocks/>
          </p:cNvCxnSpPr>
          <p:nvPr/>
        </p:nvCxnSpPr>
        <p:spPr>
          <a:xfrm>
            <a:off x="775251" y="1913021"/>
            <a:ext cx="0" cy="3153831"/>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C394D96-8BAE-0A28-C083-754E24F7BD2A}"/>
              </a:ext>
            </a:extLst>
          </p:cNvPr>
          <p:cNvPicPr>
            <a:picLocks noChangeAspect="1"/>
          </p:cNvPicPr>
          <p:nvPr/>
        </p:nvPicPr>
        <p:blipFill rotWithShape="1">
          <a:blip r:embed="rId2"/>
          <a:srcRect l="-1" r="-1" b="11242"/>
          <a:stretch/>
        </p:blipFill>
        <p:spPr>
          <a:xfrm>
            <a:off x="7040884" y="0"/>
            <a:ext cx="5151116" cy="6858000"/>
          </a:xfrm>
          <a:prstGeom prst="rect">
            <a:avLst/>
          </a:prstGeom>
        </p:spPr>
      </p:pic>
    </p:spTree>
    <p:extLst>
      <p:ext uri="{BB962C8B-B14F-4D97-AF65-F5344CB8AC3E}">
        <p14:creationId xmlns:p14="http://schemas.microsoft.com/office/powerpoint/2010/main" val="1153675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Don’t Need the Same Estate Plan as Bill Gates and Warren Buffett</a:t>
            </a:r>
          </a:p>
        </p:txBody>
      </p:sp>
      <p:sp>
        <p:nvSpPr>
          <p:cNvPr id="3" name="Content Placeholder 2"/>
          <p:cNvSpPr>
            <a:spLocks noGrp="1"/>
          </p:cNvSpPr>
          <p:nvPr>
            <p:ph idx="1"/>
          </p:nvPr>
        </p:nvSpPr>
        <p:spPr/>
        <p:txBody>
          <a:bodyPr>
            <a:normAutofit/>
          </a:bodyPr>
          <a:lstStyle/>
          <a:p>
            <a:r>
              <a:rPr lang="en-US" dirty="0"/>
              <a:t>Estate plans can be very simple</a:t>
            </a:r>
          </a:p>
          <a:p>
            <a:pPr>
              <a:spcBef>
                <a:spcPts val="1200"/>
              </a:spcBef>
            </a:pPr>
            <a:r>
              <a:rPr lang="en-US" dirty="0"/>
              <a:t>3 Purposes of estate planning</a:t>
            </a:r>
          </a:p>
          <a:p>
            <a:pPr marL="914400" lvl="1" indent="-457200">
              <a:spcBef>
                <a:spcPts val="1200"/>
              </a:spcBef>
              <a:buFont typeface="+mj-lt"/>
              <a:buAutoNum type="arabicPeriod"/>
            </a:pPr>
            <a:r>
              <a:rPr lang="en-US" dirty="0"/>
              <a:t>Make sure what you want to happen with your children and your money </a:t>
            </a:r>
            <a:br>
              <a:rPr lang="en-US" dirty="0"/>
            </a:br>
            <a:r>
              <a:rPr lang="en-US" dirty="0"/>
              <a:t>actually happens</a:t>
            </a:r>
          </a:p>
          <a:p>
            <a:pPr marL="914400" lvl="1" indent="-457200">
              <a:buFont typeface="+mj-lt"/>
              <a:buAutoNum type="arabicPeriod"/>
            </a:pPr>
            <a:r>
              <a:rPr lang="en-US" dirty="0"/>
              <a:t>Avoid probate</a:t>
            </a:r>
          </a:p>
          <a:p>
            <a:pPr marL="914400" lvl="1" indent="-457200">
              <a:buFont typeface="+mj-lt"/>
              <a:buAutoNum type="arabicPeriod"/>
            </a:pPr>
            <a:r>
              <a:rPr lang="en-US" dirty="0"/>
              <a:t>Avoid estate taxes</a:t>
            </a:r>
          </a:p>
          <a:p>
            <a:pPr marL="0" indent="0">
              <a:buNone/>
            </a:pPr>
            <a:endParaRPr lang="en-US" dirty="0"/>
          </a:p>
        </p:txBody>
      </p:sp>
      <p:sp>
        <p:nvSpPr>
          <p:cNvPr id="4" name="Title 1">
            <a:extLst>
              <a:ext uri="{FF2B5EF4-FFF2-40B4-BE49-F238E27FC236}">
                <a16:creationId xmlns:a16="http://schemas.microsoft.com/office/drawing/2014/main" id="{69FAAD32-E313-C53E-1502-B7D6D89E17D3}"/>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Basics of Estate Planning</a:t>
            </a:r>
          </a:p>
        </p:txBody>
      </p:sp>
    </p:spTree>
    <p:extLst>
      <p:ext uri="{BB962C8B-B14F-4D97-AF65-F5344CB8AC3E}">
        <p14:creationId xmlns:p14="http://schemas.microsoft.com/office/powerpoint/2010/main" val="995629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Basics of Estate Planning</a:t>
            </a:r>
          </a:p>
        </p:txBody>
      </p:sp>
      <p:sp>
        <p:nvSpPr>
          <p:cNvPr id="3" name="Content Placeholder 2"/>
          <p:cNvSpPr>
            <a:spLocks noGrp="1"/>
          </p:cNvSpPr>
          <p:nvPr>
            <p:ph idx="1"/>
          </p:nvPr>
        </p:nvSpPr>
        <p:spPr/>
        <p:txBody>
          <a:bodyPr>
            <a:normAutofit/>
          </a:bodyPr>
          <a:lstStyle/>
          <a:p>
            <a:pPr marL="0" indent="0">
              <a:lnSpc>
                <a:spcPct val="100000"/>
              </a:lnSpc>
              <a:buNone/>
            </a:pPr>
            <a:r>
              <a:rPr lang="en-US" sz="2600" dirty="0"/>
              <a:t>A will dictates who will care for your kids if you die and who will manage </a:t>
            </a:r>
            <a:br>
              <a:rPr lang="en-US" sz="2600" dirty="0"/>
            </a:br>
            <a:r>
              <a:rPr lang="en-US" sz="2600" dirty="0"/>
              <a:t>the assets you leave behind on their behalf</a:t>
            </a:r>
          </a:p>
          <a:p>
            <a:endParaRPr lang="en-US" dirty="0"/>
          </a:p>
        </p:txBody>
      </p:sp>
      <p:sp>
        <p:nvSpPr>
          <p:cNvPr id="4" name="Title 1">
            <a:extLst>
              <a:ext uri="{FF2B5EF4-FFF2-40B4-BE49-F238E27FC236}">
                <a16:creationId xmlns:a16="http://schemas.microsoft.com/office/drawing/2014/main" id="{734140D3-C675-C244-8A60-A5CEC4587DFB}"/>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Basics of Estate Planning</a:t>
            </a:r>
          </a:p>
        </p:txBody>
      </p:sp>
    </p:spTree>
    <p:extLst>
      <p:ext uri="{BB962C8B-B14F-4D97-AF65-F5344CB8AC3E}">
        <p14:creationId xmlns:p14="http://schemas.microsoft.com/office/powerpoint/2010/main" val="346428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Estate Planning</a:t>
            </a:r>
          </a:p>
        </p:txBody>
      </p:sp>
      <p:sp>
        <p:nvSpPr>
          <p:cNvPr id="3" name="Content Placeholder 2"/>
          <p:cNvSpPr>
            <a:spLocks noGrp="1"/>
          </p:cNvSpPr>
          <p:nvPr>
            <p:ph idx="1"/>
          </p:nvPr>
        </p:nvSpPr>
        <p:spPr/>
        <p:txBody>
          <a:bodyPr>
            <a:normAutofit/>
          </a:bodyPr>
          <a:lstStyle/>
          <a:p>
            <a:r>
              <a:rPr lang="en-US" dirty="0"/>
              <a:t>Avoid probate</a:t>
            </a:r>
          </a:p>
          <a:p>
            <a:pPr lvl="1">
              <a:spcBef>
                <a:spcPts val="1200"/>
              </a:spcBef>
            </a:pPr>
            <a:r>
              <a:rPr lang="en-US" dirty="0"/>
              <a:t>Can take a year and cost $20K or more</a:t>
            </a:r>
          </a:p>
          <a:p>
            <a:pPr lvl="1"/>
            <a:r>
              <a:rPr lang="en-US" dirty="0"/>
              <a:t>Use beneficiary designations </a:t>
            </a:r>
          </a:p>
          <a:p>
            <a:pPr lvl="2">
              <a:spcBef>
                <a:spcPts val="1200"/>
              </a:spcBef>
            </a:pPr>
            <a:r>
              <a:rPr lang="en-US" dirty="0"/>
              <a:t>Bank accounts</a:t>
            </a:r>
          </a:p>
          <a:p>
            <a:pPr lvl="2"/>
            <a:r>
              <a:rPr lang="en-US" dirty="0"/>
              <a:t>Brokerage accounts</a:t>
            </a:r>
          </a:p>
          <a:p>
            <a:pPr lvl="2"/>
            <a:r>
              <a:rPr lang="en-US" dirty="0"/>
              <a:t>Retirement plans</a:t>
            </a:r>
          </a:p>
          <a:p>
            <a:pPr lvl="2"/>
            <a:r>
              <a:rPr lang="en-US" dirty="0"/>
              <a:t>Insurance policies</a:t>
            </a:r>
          </a:p>
          <a:p>
            <a:pPr lvl="1">
              <a:spcBef>
                <a:spcPts val="1200"/>
              </a:spcBef>
            </a:pPr>
            <a:r>
              <a:rPr lang="en-US" dirty="0"/>
              <a:t>Pay on death accounts</a:t>
            </a:r>
          </a:p>
          <a:p>
            <a:pPr lvl="1"/>
            <a:r>
              <a:rPr lang="en-US" dirty="0"/>
              <a:t>Revocable trusts</a:t>
            </a:r>
          </a:p>
        </p:txBody>
      </p:sp>
      <p:sp>
        <p:nvSpPr>
          <p:cNvPr id="4" name="Title 1">
            <a:extLst>
              <a:ext uri="{FF2B5EF4-FFF2-40B4-BE49-F238E27FC236}">
                <a16:creationId xmlns:a16="http://schemas.microsoft.com/office/drawing/2014/main" id="{78ACC6CE-F1FD-0CCB-4167-D58754998C6F}"/>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Basics of Estate Planning</a:t>
            </a:r>
          </a:p>
        </p:txBody>
      </p:sp>
    </p:spTree>
    <p:extLst>
      <p:ext uri="{BB962C8B-B14F-4D97-AF65-F5344CB8AC3E}">
        <p14:creationId xmlns:p14="http://schemas.microsoft.com/office/powerpoint/2010/main" val="603649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Estate Planning</a:t>
            </a:r>
          </a:p>
        </p:txBody>
      </p:sp>
      <p:sp>
        <p:nvSpPr>
          <p:cNvPr id="3" name="Content Placeholder 2"/>
          <p:cNvSpPr>
            <a:spLocks noGrp="1"/>
          </p:cNvSpPr>
          <p:nvPr>
            <p:ph idx="1"/>
          </p:nvPr>
        </p:nvSpPr>
        <p:spPr/>
        <p:txBody>
          <a:bodyPr>
            <a:normAutofit/>
          </a:bodyPr>
          <a:lstStyle/>
          <a:p>
            <a:pPr marL="0" indent="0">
              <a:buNone/>
            </a:pPr>
            <a:r>
              <a:rPr lang="en-US" dirty="0"/>
              <a:t>Federal Estate Taxes are not a big deal</a:t>
            </a:r>
          </a:p>
          <a:p>
            <a:pPr lvl="1">
              <a:spcBef>
                <a:spcPts val="1200"/>
              </a:spcBef>
            </a:pPr>
            <a:r>
              <a:rPr lang="en-US" dirty="0"/>
              <a:t>Don’t buy life insurance because the agent says you’ll need it for estate planning</a:t>
            </a:r>
          </a:p>
          <a:p>
            <a:pPr lvl="1"/>
            <a:r>
              <a:rPr lang="en-US" dirty="0"/>
              <a:t>$12.92M can be passed on without paying ANY estate taxes ($25.84M married)</a:t>
            </a:r>
          </a:p>
          <a:p>
            <a:pPr lvl="1"/>
            <a:r>
              <a:rPr lang="en-US" dirty="0"/>
              <a:t>Now permanent and indexed to inflation</a:t>
            </a:r>
          </a:p>
          <a:p>
            <a:pPr lvl="1"/>
            <a:r>
              <a:rPr lang="en-US" dirty="0"/>
              <a:t>Most doctors won’t pay estate taxes</a:t>
            </a:r>
          </a:p>
          <a:p>
            <a:pPr lvl="1"/>
            <a:r>
              <a:rPr lang="en-US" dirty="0"/>
              <a:t>States with estate/inheritance tax</a:t>
            </a:r>
          </a:p>
          <a:p>
            <a:pPr lvl="2">
              <a:spcBef>
                <a:spcPts val="1200"/>
              </a:spcBef>
            </a:pPr>
            <a:r>
              <a:rPr lang="en-US" dirty="0"/>
              <a:t>CT, DE, DC, HI, IA, IL, KY, MA, MD, MN, NE, NJ, NY, OR, PA, RI, VT, TN, WA</a:t>
            </a:r>
          </a:p>
        </p:txBody>
      </p:sp>
      <p:sp>
        <p:nvSpPr>
          <p:cNvPr id="4" name="Title 1">
            <a:extLst>
              <a:ext uri="{FF2B5EF4-FFF2-40B4-BE49-F238E27FC236}">
                <a16:creationId xmlns:a16="http://schemas.microsoft.com/office/drawing/2014/main" id="{7988851E-3FE5-825C-0683-319E33D1F19F}"/>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Basics of Estate Planning</a:t>
            </a:r>
          </a:p>
        </p:txBody>
      </p:sp>
    </p:spTree>
    <p:extLst>
      <p:ext uri="{BB962C8B-B14F-4D97-AF65-F5344CB8AC3E}">
        <p14:creationId xmlns:p14="http://schemas.microsoft.com/office/powerpoint/2010/main" val="823087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If You Have an Estate Tax Problem</a:t>
            </a:r>
          </a:p>
        </p:txBody>
      </p:sp>
      <p:sp>
        <p:nvSpPr>
          <p:cNvPr id="3" name="Content Placeholder 2"/>
          <p:cNvSpPr>
            <a:spLocks noGrp="1"/>
          </p:cNvSpPr>
          <p:nvPr>
            <p:ph idx="1"/>
          </p:nvPr>
        </p:nvSpPr>
        <p:spPr/>
        <p:txBody>
          <a:bodyPr>
            <a:normAutofit/>
          </a:bodyPr>
          <a:lstStyle/>
          <a:p>
            <a:r>
              <a:rPr lang="en-US" dirty="0"/>
              <a:t>Give it away</a:t>
            </a:r>
          </a:p>
          <a:p>
            <a:pPr lvl="1">
              <a:spcBef>
                <a:spcPts val="1200"/>
              </a:spcBef>
            </a:pPr>
            <a:r>
              <a:rPr lang="en-US" dirty="0"/>
              <a:t>Gift Tax Exclusion $17K/year/recipient in 2023</a:t>
            </a:r>
          </a:p>
          <a:p>
            <a:pPr lvl="1"/>
            <a:r>
              <a:rPr lang="en-US" dirty="0"/>
              <a:t>Spouse can also give $17K/year</a:t>
            </a:r>
          </a:p>
          <a:p>
            <a:pPr>
              <a:spcBef>
                <a:spcPts val="1200"/>
              </a:spcBef>
            </a:pPr>
            <a:r>
              <a:rPr lang="en-US" dirty="0"/>
              <a:t>Irrevocable trusts are for getting money out of your estate</a:t>
            </a:r>
          </a:p>
          <a:p>
            <a:pPr lvl="1">
              <a:spcBef>
                <a:spcPts val="1200"/>
              </a:spcBef>
            </a:pPr>
            <a:r>
              <a:rPr lang="en-US" dirty="0"/>
              <a:t>Highly taxed (highest bracket starts at $14,451 in 2023)</a:t>
            </a:r>
          </a:p>
          <a:p>
            <a:pPr lvl="1"/>
            <a:r>
              <a:rPr lang="en-US" dirty="0"/>
              <a:t>Often used with permanent life insurance – put in $17K/year, then beneficiary gets hundreds of thousands estate and income tax free</a:t>
            </a:r>
          </a:p>
          <a:p>
            <a:endParaRPr lang="en-US" dirty="0"/>
          </a:p>
        </p:txBody>
      </p:sp>
      <p:sp>
        <p:nvSpPr>
          <p:cNvPr id="4" name="Title 1">
            <a:extLst>
              <a:ext uri="{FF2B5EF4-FFF2-40B4-BE49-F238E27FC236}">
                <a16:creationId xmlns:a16="http://schemas.microsoft.com/office/drawing/2014/main" id="{C2CEC610-B1DC-17DA-9CB1-6245C8C9D6E4}"/>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Basics of Estate Planning</a:t>
            </a:r>
          </a:p>
        </p:txBody>
      </p:sp>
    </p:spTree>
    <p:extLst>
      <p:ext uri="{BB962C8B-B14F-4D97-AF65-F5344CB8AC3E}">
        <p14:creationId xmlns:p14="http://schemas.microsoft.com/office/powerpoint/2010/main" val="1683156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ts val="8040"/>
              </a:lnSpc>
            </a:pPr>
            <a:r>
              <a:rPr lang="en-US" sz="8000" dirty="0"/>
              <a:t>The Basics </a:t>
            </a:r>
            <a:br>
              <a:rPr lang="en-US" sz="8000" dirty="0"/>
            </a:br>
            <a:r>
              <a:rPr lang="en-US" sz="8000" dirty="0"/>
              <a:t>of Asset </a:t>
            </a:r>
            <a:br>
              <a:rPr lang="en-US" sz="8000" dirty="0"/>
            </a:br>
            <a:r>
              <a:rPr lang="en-US" sz="8000" dirty="0"/>
              <a:t>Protection</a:t>
            </a:r>
          </a:p>
        </p:txBody>
      </p:sp>
      <p:cxnSp>
        <p:nvCxnSpPr>
          <p:cNvPr id="3" name="Straight Connector 2">
            <a:extLst>
              <a:ext uri="{FF2B5EF4-FFF2-40B4-BE49-F238E27FC236}">
                <a16:creationId xmlns:a16="http://schemas.microsoft.com/office/drawing/2014/main" id="{11C04217-E84E-BF38-64D1-3B6F36FE558E}"/>
              </a:ext>
            </a:extLst>
          </p:cNvPr>
          <p:cNvCxnSpPr>
            <a:cxnSpLocks/>
          </p:cNvCxnSpPr>
          <p:nvPr/>
        </p:nvCxnSpPr>
        <p:spPr>
          <a:xfrm>
            <a:off x="775251" y="1913021"/>
            <a:ext cx="0" cy="3175346"/>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10FD7FF-D60F-21A0-DA70-C4496DB3922B}"/>
              </a:ext>
            </a:extLst>
          </p:cNvPr>
          <p:cNvPicPr>
            <a:picLocks noChangeAspect="1"/>
          </p:cNvPicPr>
          <p:nvPr/>
        </p:nvPicPr>
        <p:blipFill rotWithShape="1">
          <a:blip r:embed="rId2"/>
          <a:srcRect l="21625" t="5635" r="29651"/>
          <a:stretch/>
        </p:blipFill>
        <p:spPr>
          <a:xfrm>
            <a:off x="6858004" y="-1"/>
            <a:ext cx="5333996" cy="6890329"/>
          </a:xfrm>
          <a:prstGeom prst="rect">
            <a:avLst/>
          </a:prstGeom>
        </p:spPr>
      </p:pic>
    </p:spTree>
    <p:extLst>
      <p:ext uri="{BB962C8B-B14F-4D97-AF65-F5344CB8AC3E}">
        <p14:creationId xmlns:p14="http://schemas.microsoft.com/office/powerpoint/2010/main" val="1674292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Malpractice Statistics</a:t>
            </a:r>
          </a:p>
        </p:txBody>
      </p:sp>
      <p:sp>
        <p:nvSpPr>
          <p:cNvPr id="3" name="Content Placeholder 2"/>
          <p:cNvSpPr>
            <a:spLocks noGrp="1"/>
          </p:cNvSpPr>
          <p:nvPr>
            <p:ph idx="1"/>
          </p:nvPr>
        </p:nvSpPr>
        <p:spPr>
          <a:xfrm>
            <a:off x="467138" y="2395331"/>
            <a:ext cx="11532603" cy="3781632"/>
          </a:xfrm>
        </p:spPr>
        <p:txBody>
          <a:bodyPr>
            <a:noAutofit/>
          </a:bodyPr>
          <a:lstStyle/>
          <a:p>
            <a:r>
              <a:rPr lang="en-US" dirty="0"/>
              <a:t>8% of emergency docs are sued each year </a:t>
            </a:r>
          </a:p>
          <a:p>
            <a:r>
              <a:rPr lang="en-US" dirty="0"/>
              <a:t>93% of malpractice suits are dismissed or settled</a:t>
            </a:r>
          </a:p>
          <a:p>
            <a:r>
              <a:rPr lang="en-US" dirty="0"/>
              <a:t>Of those that go to court, the doc wins 79% of the time</a:t>
            </a:r>
          </a:p>
          <a:p>
            <a:r>
              <a:rPr lang="en-US" dirty="0"/>
              <a:t>That leaves 1.47% of suits that doctors lose in court</a:t>
            </a:r>
          </a:p>
          <a:p>
            <a:r>
              <a:rPr lang="en-US" dirty="0"/>
              <a:t>Most awards are less than policy limits</a:t>
            </a:r>
          </a:p>
          <a:p>
            <a:r>
              <a:rPr lang="en-US" dirty="0"/>
              <a:t>Of verdicts that award more than policy limits, many are reduced on appeal</a:t>
            </a:r>
          </a:p>
          <a:p>
            <a:r>
              <a:rPr lang="en-US" dirty="0"/>
              <a:t>Less than a 1/10,000 chance of being sued for more than your policy limits in any given year</a:t>
            </a:r>
          </a:p>
          <a:p>
            <a:endParaRPr lang="en-US" dirty="0"/>
          </a:p>
        </p:txBody>
      </p:sp>
      <p:sp>
        <p:nvSpPr>
          <p:cNvPr id="4" name="Title 1">
            <a:extLst>
              <a:ext uri="{FF2B5EF4-FFF2-40B4-BE49-F238E27FC236}">
                <a16:creationId xmlns:a16="http://schemas.microsoft.com/office/drawing/2014/main" id="{58889432-2F70-40BA-F9BE-FB89D668A0E6}"/>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Basics of Asset Protection</a:t>
            </a:r>
          </a:p>
        </p:txBody>
      </p:sp>
    </p:spTree>
    <p:extLst>
      <p:ext uri="{BB962C8B-B14F-4D97-AF65-F5344CB8AC3E}">
        <p14:creationId xmlns:p14="http://schemas.microsoft.com/office/powerpoint/2010/main" val="1664308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Second Job</a:t>
            </a:r>
          </a:p>
        </p:txBody>
      </p:sp>
      <p:sp>
        <p:nvSpPr>
          <p:cNvPr id="3" name="Content Placeholder 2"/>
          <p:cNvSpPr>
            <a:spLocks noGrp="1"/>
          </p:cNvSpPr>
          <p:nvPr>
            <p:ph idx="1"/>
          </p:nvPr>
        </p:nvSpPr>
        <p:spPr/>
        <p:txBody>
          <a:bodyPr>
            <a:normAutofit/>
          </a:bodyPr>
          <a:lstStyle/>
          <a:p>
            <a:r>
              <a:rPr lang="en-US" dirty="0"/>
              <a:t>Med School/Residency made you a clinical expert</a:t>
            </a:r>
          </a:p>
          <a:p>
            <a:pPr>
              <a:spcBef>
                <a:spcPts val="1200"/>
              </a:spcBef>
            </a:pPr>
            <a:r>
              <a:rPr lang="en-US" dirty="0"/>
              <a:t>No business training</a:t>
            </a:r>
          </a:p>
          <a:p>
            <a:pPr>
              <a:spcBef>
                <a:spcPts val="1200"/>
              </a:spcBef>
            </a:pPr>
            <a:r>
              <a:rPr lang="en-US" dirty="0"/>
              <a:t>No personal financial or investment training</a:t>
            </a:r>
          </a:p>
          <a:p>
            <a:pPr>
              <a:spcBef>
                <a:spcPts val="1200"/>
              </a:spcBef>
            </a:pPr>
            <a:r>
              <a:rPr lang="en-US" dirty="0"/>
              <a:t>A Pension Fund Manager in a “401(k) World”</a:t>
            </a:r>
          </a:p>
          <a:p>
            <a:pPr>
              <a:spcBef>
                <a:spcPts val="1200"/>
              </a:spcBef>
            </a:pPr>
            <a:r>
              <a:rPr lang="en-US" dirty="0"/>
              <a:t>Family CFO</a:t>
            </a:r>
          </a:p>
          <a:p>
            <a:pPr>
              <a:spcBef>
                <a:spcPts val="1200"/>
              </a:spcBef>
            </a:pPr>
            <a:r>
              <a:rPr lang="en-US" dirty="0"/>
              <a:t>Not automatic</a:t>
            </a:r>
          </a:p>
        </p:txBody>
      </p:sp>
      <p:sp>
        <p:nvSpPr>
          <p:cNvPr id="4" name="Title 1">
            <a:extLst>
              <a:ext uri="{FF2B5EF4-FFF2-40B4-BE49-F238E27FC236}">
                <a16:creationId xmlns:a16="http://schemas.microsoft.com/office/drawing/2014/main" id="{ED4EC873-7253-C494-04F8-28D26C5D9DD3}"/>
              </a:ext>
            </a:extLst>
          </p:cNvPr>
          <p:cNvSpPr txBox="1">
            <a:spLocks/>
          </p:cNvSpPr>
          <p:nvPr/>
        </p:nvSpPr>
        <p:spPr>
          <a:xfrm>
            <a:off x="493643" y="303831"/>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Financial Literacy</a:t>
            </a:r>
          </a:p>
        </p:txBody>
      </p:sp>
    </p:spTree>
    <p:extLst>
      <p:ext uri="{BB962C8B-B14F-4D97-AF65-F5344CB8AC3E}">
        <p14:creationId xmlns:p14="http://schemas.microsoft.com/office/powerpoint/2010/main" val="1951921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Who Is Most Likely to Take Your Money?</a:t>
            </a:r>
          </a:p>
        </p:txBody>
      </p:sp>
      <p:sp>
        <p:nvSpPr>
          <p:cNvPr id="3" name="Content Placeholder 2"/>
          <p:cNvSpPr>
            <a:spLocks noGrp="1"/>
          </p:cNvSpPr>
          <p:nvPr>
            <p:ph idx="1"/>
          </p:nvPr>
        </p:nvSpPr>
        <p:spPr/>
        <p:txBody>
          <a:bodyPr>
            <a:normAutofit/>
          </a:bodyPr>
          <a:lstStyle/>
          <a:p>
            <a:r>
              <a:rPr lang="en-US" dirty="0"/>
              <a:t>Doctors are rarely sued for more than their malpractice limits</a:t>
            </a:r>
          </a:p>
          <a:p>
            <a:r>
              <a:rPr lang="en-US" dirty="0"/>
              <a:t>Doctors lose much more wealth to divorce than to professional or personal lawsuits</a:t>
            </a:r>
          </a:p>
          <a:p>
            <a:r>
              <a:rPr lang="en-US" dirty="0"/>
              <a:t>Marriage generally increases net worth, but do it right the first time</a:t>
            </a:r>
          </a:p>
          <a:p>
            <a:r>
              <a:rPr lang="en-US" dirty="0"/>
              <a:t>Be careful “putting everything in my spouse’s name”</a:t>
            </a:r>
          </a:p>
        </p:txBody>
      </p:sp>
      <p:sp>
        <p:nvSpPr>
          <p:cNvPr id="4" name="Title 1">
            <a:extLst>
              <a:ext uri="{FF2B5EF4-FFF2-40B4-BE49-F238E27FC236}">
                <a16:creationId xmlns:a16="http://schemas.microsoft.com/office/drawing/2014/main" id="{0B3814A1-B41A-CDE8-8CF0-86DAB1E9ED59}"/>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Basics of Asset Protection</a:t>
            </a:r>
          </a:p>
        </p:txBody>
      </p:sp>
    </p:spTree>
    <p:extLst>
      <p:ext uri="{BB962C8B-B14F-4D97-AF65-F5344CB8AC3E}">
        <p14:creationId xmlns:p14="http://schemas.microsoft.com/office/powerpoint/2010/main" val="1065667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Asset Protection Laws Are State-Specific</a:t>
            </a:r>
          </a:p>
        </p:txBody>
      </p:sp>
      <p:sp>
        <p:nvSpPr>
          <p:cNvPr id="3" name="Content Placeholder 2"/>
          <p:cNvSpPr>
            <a:spLocks noGrp="1"/>
          </p:cNvSpPr>
          <p:nvPr>
            <p:ph idx="1"/>
          </p:nvPr>
        </p:nvSpPr>
        <p:spPr/>
        <p:txBody>
          <a:bodyPr>
            <a:normAutofit/>
          </a:bodyPr>
          <a:lstStyle/>
          <a:p>
            <a:r>
              <a:rPr lang="en-US" dirty="0"/>
              <a:t>Know your state’s laws</a:t>
            </a:r>
          </a:p>
          <a:p>
            <a:r>
              <a:rPr lang="en-US" dirty="0"/>
              <a:t>What assets are protected from creditors in bankruptcy?</a:t>
            </a:r>
          </a:p>
          <a:p>
            <a:pPr lvl="1">
              <a:spcBef>
                <a:spcPts val="1200"/>
              </a:spcBef>
            </a:pPr>
            <a:r>
              <a:rPr lang="en-US" dirty="0"/>
              <a:t>Retirement accounts?</a:t>
            </a:r>
          </a:p>
          <a:p>
            <a:pPr lvl="1"/>
            <a:r>
              <a:rPr lang="en-US" dirty="0"/>
              <a:t>Home equity?</a:t>
            </a:r>
          </a:p>
          <a:p>
            <a:pPr lvl="1"/>
            <a:r>
              <a:rPr lang="en-US" dirty="0"/>
              <a:t>Cash value life insurance?</a:t>
            </a:r>
          </a:p>
          <a:p>
            <a:pPr lvl="1"/>
            <a:r>
              <a:rPr lang="en-US" dirty="0"/>
              <a:t>Annuities?</a:t>
            </a:r>
          </a:p>
          <a:p>
            <a:pPr lvl="1"/>
            <a:endParaRPr lang="en-US" dirty="0"/>
          </a:p>
        </p:txBody>
      </p:sp>
      <p:sp>
        <p:nvSpPr>
          <p:cNvPr id="4" name="Title 1">
            <a:extLst>
              <a:ext uri="{FF2B5EF4-FFF2-40B4-BE49-F238E27FC236}">
                <a16:creationId xmlns:a16="http://schemas.microsoft.com/office/drawing/2014/main" id="{28F736CF-C1FB-0824-4A2E-24E4872AD08F}"/>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Basics of Asset Protection</a:t>
            </a:r>
          </a:p>
        </p:txBody>
      </p:sp>
    </p:spTree>
    <p:extLst>
      <p:ext uri="{BB962C8B-B14F-4D97-AF65-F5344CB8AC3E}">
        <p14:creationId xmlns:p14="http://schemas.microsoft.com/office/powerpoint/2010/main" val="660527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Be Careful with Complex Asset Protection Plans</a:t>
            </a:r>
          </a:p>
        </p:txBody>
      </p:sp>
      <p:sp>
        <p:nvSpPr>
          <p:cNvPr id="3" name="Content Placeholder 2"/>
          <p:cNvSpPr>
            <a:spLocks noGrp="1"/>
          </p:cNvSpPr>
          <p:nvPr>
            <p:ph idx="1"/>
          </p:nvPr>
        </p:nvSpPr>
        <p:spPr/>
        <p:txBody>
          <a:bodyPr>
            <a:normAutofit/>
          </a:bodyPr>
          <a:lstStyle/>
          <a:p>
            <a:r>
              <a:rPr lang="en-US" dirty="0"/>
              <a:t>Since risk of being sued above your limits is similar to winning (losing) a lottery, be careful how much money, time, and effort you spend “insuring” against the possibility</a:t>
            </a:r>
          </a:p>
          <a:p>
            <a:r>
              <a:rPr lang="en-US" dirty="0"/>
              <a:t>Buy malpractice and personal liability insurance</a:t>
            </a:r>
          </a:p>
          <a:p>
            <a:r>
              <a:rPr lang="en-US" dirty="0"/>
              <a:t>Max out your retirement accounts</a:t>
            </a:r>
          </a:p>
          <a:p>
            <a:r>
              <a:rPr lang="en-US" dirty="0"/>
              <a:t>Tenants by the entirety titling</a:t>
            </a:r>
          </a:p>
          <a:p>
            <a:pPr lvl="1">
              <a:spcBef>
                <a:spcPts val="1200"/>
              </a:spcBef>
            </a:pPr>
            <a:r>
              <a:rPr lang="en-US" dirty="0"/>
              <a:t>Your home</a:t>
            </a:r>
          </a:p>
          <a:p>
            <a:pPr lvl="1"/>
            <a:r>
              <a:rPr lang="en-US" dirty="0"/>
              <a:t>Investing accounts in some states</a:t>
            </a:r>
          </a:p>
          <a:p>
            <a:endParaRPr lang="en-US" dirty="0"/>
          </a:p>
        </p:txBody>
      </p:sp>
      <p:sp>
        <p:nvSpPr>
          <p:cNvPr id="4" name="Title 1">
            <a:extLst>
              <a:ext uri="{FF2B5EF4-FFF2-40B4-BE49-F238E27FC236}">
                <a16:creationId xmlns:a16="http://schemas.microsoft.com/office/drawing/2014/main" id="{0240F3B7-382A-A557-2DDD-A5014C47E81C}"/>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Basics of Asset Protection</a:t>
            </a:r>
          </a:p>
        </p:txBody>
      </p:sp>
    </p:spTree>
    <p:extLst>
      <p:ext uri="{BB962C8B-B14F-4D97-AF65-F5344CB8AC3E}">
        <p14:creationId xmlns:p14="http://schemas.microsoft.com/office/powerpoint/2010/main" val="1136267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Asset Protection Pearls</a:t>
            </a:r>
          </a:p>
        </p:txBody>
      </p:sp>
      <p:sp>
        <p:nvSpPr>
          <p:cNvPr id="3" name="Content Placeholder 2"/>
          <p:cNvSpPr>
            <a:spLocks noGrp="1"/>
          </p:cNvSpPr>
          <p:nvPr>
            <p:ph idx="1"/>
          </p:nvPr>
        </p:nvSpPr>
        <p:spPr/>
        <p:txBody>
          <a:bodyPr>
            <a:normAutofit/>
          </a:bodyPr>
          <a:lstStyle/>
          <a:p>
            <a:pPr>
              <a:lnSpc>
                <a:spcPct val="100000"/>
              </a:lnSpc>
            </a:pPr>
            <a:r>
              <a:rPr lang="en-US" dirty="0"/>
              <a:t>Separate toxic assets from safe assets</a:t>
            </a:r>
          </a:p>
          <a:p>
            <a:pPr lvl="1">
              <a:lnSpc>
                <a:spcPct val="100000"/>
              </a:lnSpc>
              <a:spcBef>
                <a:spcPts val="1200"/>
              </a:spcBef>
            </a:pPr>
            <a:r>
              <a:rPr lang="en-US" dirty="0"/>
              <a:t>Rental properties in LLCs</a:t>
            </a:r>
          </a:p>
          <a:p>
            <a:pPr lvl="1">
              <a:lnSpc>
                <a:spcPct val="100000"/>
              </a:lnSpc>
            </a:pPr>
            <a:r>
              <a:rPr lang="en-US" dirty="0"/>
              <a:t>Incorporating doesn’t protect from malpractice, but it does from other business creditors/lawsuits</a:t>
            </a:r>
          </a:p>
          <a:p>
            <a:pPr>
              <a:lnSpc>
                <a:spcPct val="100000"/>
              </a:lnSpc>
            </a:pPr>
            <a:r>
              <a:rPr lang="en-US" dirty="0"/>
              <a:t>Asset protection plans don’t have to be expensive</a:t>
            </a:r>
          </a:p>
          <a:p>
            <a:pPr lvl="1">
              <a:lnSpc>
                <a:spcPct val="100000"/>
              </a:lnSpc>
              <a:spcBef>
                <a:spcPts val="1200"/>
              </a:spcBef>
            </a:pPr>
            <a:r>
              <a:rPr lang="en-US" dirty="0"/>
              <a:t>You don’t need one until you have assets that aren’t protected in other ways</a:t>
            </a:r>
          </a:p>
          <a:p>
            <a:pPr>
              <a:lnSpc>
                <a:spcPct val="100000"/>
              </a:lnSpc>
            </a:pPr>
            <a:r>
              <a:rPr lang="en-US" dirty="0"/>
              <a:t>Don’t tell people you’re a doctor</a:t>
            </a:r>
          </a:p>
          <a:p>
            <a:endParaRPr lang="en-US" dirty="0"/>
          </a:p>
        </p:txBody>
      </p:sp>
      <p:sp>
        <p:nvSpPr>
          <p:cNvPr id="4" name="Title 1">
            <a:extLst>
              <a:ext uri="{FF2B5EF4-FFF2-40B4-BE49-F238E27FC236}">
                <a16:creationId xmlns:a16="http://schemas.microsoft.com/office/drawing/2014/main" id="{059AB9FF-4CCF-81AF-3FB7-7A71780FD644}"/>
              </a:ext>
            </a:extLst>
          </p:cNvPr>
          <p:cNvSpPr txBox="1">
            <a:spLocks/>
          </p:cNvSpPr>
          <p:nvPr/>
        </p:nvSpPr>
        <p:spPr>
          <a:xfrm>
            <a:off x="493643" y="303831"/>
            <a:ext cx="925995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The Basics of Asset Protection</a:t>
            </a:r>
          </a:p>
        </p:txBody>
      </p:sp>
    </p:spTree>
    <p:extLst>
      <p:ext uri="{BB962C8B-B14F-4D97-AF65-F5344CB8AC3E}">
        <p14:creationId xmlns:p14="http://schemas.microsoft.com/office/powerpoint/2010/main" val="1819400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800" dirty="0"/>
              <a:t>What We Learned</a:t>
            </a:r>
          </a:p>
        </p:txBody>
      </p:sp>
      <p:sp>
        <p:nvSpPr>
          <p:cNvPr id="3" name="Content Placeholder 2"/>
          <p:cNvSpPr>
            <a:spLocks noGrp="1"/>
          </p:cNvSpPr>
          <p:nvPr>
            <p:ph idx="4294967295"/>
          </p:nvPr>
        </p:nvSpPr>
        <p:spPr>
          <a:xfrm>
            <a:off x="906556" y="2755232"/>
            <a:ext cx="11285444" cy="3421731"/>
          </a:xfrm>
        </p:spPr>
        <p:txBody>
          <a:bodyPr>
            <a:noAutofit/>
          </a:bodyPr>
          <a:lstStyle/>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You have a second job</a:t>
            </a:r>
          </a:p>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Get loans forgiven or refinance and pay them off</a:t>
            </a:r>
          </a:p>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Get good advice at a fair price</a:t>
            </a:r>
          </a:p>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Insure only against financial catastrophe</a:t>
            </a:r>
          </a:p>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Know and use your retirement accounts</a:t>
            </a:r>
          </a:p>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Index funds are your best default investment</a:t>
            </a:r>
          </a:p>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Get a will and a trust – designate beneficiaries</a:t>
            </a:r>
          </a:p>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Date night is your best asset protection technique</a:t>
            </a:r>
          </a:p>
        </p:txBody>
      </p:sp>
      <p:cxnSp>
        <p:nvCxnSpPr>
          <p:cNvPr id="5" name="Straight Connector 4">
            <a:extLst>
              <a:ext uri="{FF2B5EF4-FFF2-40B4-BE49-F238E27FC236}">
                <a16:creationId xmlns:a16="http://schemas.microsoft.com/office/drawing/2014/main" id="{5E57BD71-B768-7CF6-59CD-76C926D82E74}"/>
              </a:ext>
            </a:extLst>
          </p:cNvPr>
          <p:cNvCxnSpPr>
            <a:cxnSpLocks/>
          </p:cNvCxnSpPr>
          <p:nvPr/>
        </p:nvCxnSpPr>
        <p:spPr>
          <a:xfrm>
            <a:off x="775251" y="1128932"/>
            <a:ext cx="0" cy="4934243"/>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390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0579" y="1647518"/>
            <a:ext cx="9384854" cy="1570390"/>
          </a:xfrm>
        </p:spPr>
        <p:txBody>
          <a:bodyPr/>
          <a:lstStyle/>
          <a:p>
            <a:pPr>
              <a:lnSpc>
                <a:spcPts val="5320"/>
              </a:lnSpc>
            </a:pPr>
            <a:r>
              <a:rPr lang="en-US" sz="2400" dirty="0">
                <a:solidFill>
                  <a:srgbClr val="8DC5DB"/>
                </a:solidFill>
              </a:rPr>
              <a:t>For free unbiased financial tools and resources, go to</a:t>
            </a:r>
            <a:br>
              <a:rPr lang="en-US" sz="2600" dirty="0">
                <a:solidFill>
                  <a:srgbClr val="8DC5DB"/>
                </a:solidFill>
              </a:rPr>
            </a:br>
            <a:r>
              <a:rPr lang="en-US" sz="5800" dirty="0"/>
              <a:t>whitecoatinvestor.com</a:t>
            </a:r>
          </a:p>
        </p:txBody>
      </p:sp>
      <p:sp>
        <p:nvSpPr>
          <p:cNvPr id="3" name="Content Placeholder 2"/>
          <p:cNvSpPr>
            <a:spLocks noGrp="1"/>
          </p:cNvSpPr>
          <p:nvPr>
            <p:ph idx="4294967295"/>
          </p:nvPr>
        </p:nvSpPr>
        <p:spPr>
          <a:xfrm>
            <a:off x="1157121" y="3677140"/>
            <a:ext cx="9228032" cy="1570390"/>
          </a:xfrm>
        </p:spPr>
        <p:txBody>
          <a:bodyPr>
            <a:noAutofit/>
          </a:bodyPr>
          <a:lstStyle/>
          <a:p>
            <a:pPr marL="0" indent="0">
              <a:buNone/>
            </a:pPr>
            <a:r>
              <a:rPr lang="en-US" sz="2400" dirty="0">
                <a:solidFill>
                  <a:schemeClr val="bg2"/>
                </a:solidFill>
                <a:latin typeface="Arial" panose="020B0604020202020204" pitchFamily="34" charset="0"/>
                <a:cs typeface="Arial" panose="020B0604020202020204" pitchFamily="34" charset="0"/>
              </a:rPr>
              <a:t>Have Money Questions?</a:t>
            </a:r>
          </a:p>
          <a:p>
            <a:pPr lvl="1">
              <a:lnSpc>
                <a:spcPts val="2340"/>
              </a:lnSpc>
            </a:pPr>
            <a:r>
              <a:rPr lang="en-US" sz="2000" b="0" dirty="0" err="1">
                <a:solidFill>
                  <a:schemeClr val="bg2"/>
                </a:solidFill>
                <a:latin typeface="Arial" panose="020B0604020202020204" pitchFamily="34" charset="0"/>
                <a:cs typeface="Arial" panose="020B0604020202020204" pitchFamily="34" charset="0"/>
              </a:rPr>
              <a:t>reddit.com</a:t>
            </a:r>
            <a:r>
              <a:rPr lang="en-US" sz="2000" b="0" dirty="0">
                <a:solidFill>
                  <a:schemeClr val="bg2"/>
                </a:solidFill>
                <a:latin typeface="Arial" panose="020B0604020202020204" pitchFamily="34" charset="0"/>
                <a:cs typeface="Arial" panose="020B0604020202020204" pitchFamily="34" charset="0"/>
              </a:rPr>
              <a:t>/r/</a:t>
            </a:r>
            <a:r>
              <a:rPr lang="en-US" sz="2000" b="0" dirty="0" err="1">
                <a:solidFill>
                  <a:schemeClr val="bg2"/>
                </a:solidFill>
                <a:latin typeface="Arial" panose="020B0604020202020204" pitchFamily="34" charset="0"/>
                <a:cs typeface="Arial" panose="020B0604020202020204" pitchFamily="34" charset="0"/>
              </a:rPr>
              <a:t>whitecoatinvestor</a:t>
            </a:r>
            <a:r>
              <a:rPr lang="en-US" sz="2000" b="0" dirty="0">
                <a:solidFill>
                  <a:schemeClr val="bg2"/>
                </a:solidFill>
                <a:latin typeface="Arial" panose="020B0604020202020204" pitchFamily="34" charset="0"/>
                <a:cs typeface="Arial" panose="020B0604020202020204" pitchFamily="34" charset="0"/>
              </a:rPr>
              <a:t>/</a:t>
            </a:r>
          </a:p>
          <a:p>
            <a:pPr lvl="1">
              <a:lnSpc>
                <a:spcPts val="2340"/>
              </a:lnSpc>
            </a:pPr>
            <a:r>
              <a:rPr lang="en-US" sz="2000" b="0" dirty="0" err="1">
                <a:solidFill>
                  <a:schemeClr val="bg2"/>
                </a:solidFill>
                <a:latin typeface="Arial" panose="020B0604020202020204" pitchFamily="34" charset="0"/>
                <a:cs typeface="Arial" panose="020B0604020202020204" pitchFamily="34" charset="0"/>
              </a:rPr>
              <a:t>facebook.com</a:t>
            </a:r>
            <a:r>
              <a:rPr lang="en-US" sz="2000" b="0" dirty="0">
                <a:solidFill>
                  <a:schemeClr val="bg2"/>
                </a:solidFill>
                <a:latin typeface="Arial" panose="020B0604020202020204" pitchFamily="34" charset="0"/>
                <a:cs typeface="Arial" panose="020B0604020202020204" pitchFamily="34" charset="0"/>
              </a:rPr>
              <a:t>/groups/</a:t>
            </a:r>
            <a:r>
              <a:rPr lang="en-US" sz="2000" b="0" dirty="0" err="1">
                <a:solidFill>
                  <a:schemeClr val="bg2"/>
                </a:solidFill>
                <a:latin typeface="Arial" panose="020B0604020202020204" pitchFamily="34" charset="0"/>
                <a:cs typeface="Arial" panose="020B0604020202020204" pitchFamily="34" charset="0"/>
              </a:rPr>
              <a:t>whitecoatinvestors</a:t>
            </a:r>
            <a:endParaRPr lang="en-US" sz="2000" b="0" dirty="0">
              <a:solidFill>
                <a:schemeClr val="bg2"/>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1CDE8901-0332-3825-9D4C-F5A1EA79DF2C}"/>
              </a:ext>
            </a:extLst>
          </p:cNvPr>
          <p:cNvSpPr txBox="1">
            <a:spLocks/>
          </p:cNvSpPr>
          <p:nvPr/>
        </p:nvSpPr>
        <p:spPr>
          <a:xfrm>
            <a:off x="8238207" y="3668674"/>
            <a:ext cx="3212806" cy="1756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System Font Regular"/>
              <a:buChar char="-"/>
              <a:defRPr sz="24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System Font Regular"/>
              <a:buChar char="-"/>
              <a:defRPr sz="20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20"/>
              </a:lnSpc>
              <a:buFont typeface="Arial" panose="020B0604020202020204" pitchFamily="34" charset="0"/>
              <a:buNone/>
            </a:pPr>
            <a:r>
              <a:rPr lang="en-US" sz="2400" dirty="0">
                <a:solidFill>
                  <a:schemeClr val="bg2"/>
                </a:solidFill>
                <a:latin typeface="Arial" panose="020B0604020202020204" pitchFamily="34" charset="0"/>
                <a:cs typeface="Arial" panose="020B0604020202020204" pitchFamily="34" charset="0"/>
              </a:rPr>
              <a:t>Listen to the </a:t>
            </a:r>
            <a:br>
              <a:rPr lang="en-US" sz="2400" dirty="0">
                <a:solidFill>
                  <a:schemeClr val="bg2"/>
                </a:solidFill>
                <a:latin typeface="Arial" panose="020B0604020202020204" pitchFamily="34" charset="0"/>
                <a:cs typeface="Arial" panose="020B0604020202020204" pitchFamily="34" charset="0"/>
              </a:rPr>
            </a:br>
            <a:r>
              <a:rPr lang="en-US" sz="2400" dirty="0">
                <a:solidFill>
                  <a:schemeClr val="bg2"/>
                </a:solidFill>
                <a:latin typeface="Arial" panose="020B0604020202020204" pitchFamily="34" charset="0"/>
                <a:cs typeface="Arial" panose="020B0604020202020204" pitchFamily="34" charset="0"/>
              </a:rPr>
              <a:t>White Coat </a:t>
            </a:r>
            <a:br>
              <a:rPr lang="en-US" sz="2400" dirty="0">
                <a:solidFill>
                  <a:schemeClr val="bg2"/>
                </a:solidFill>
                <a:latin typeface="Arial" panose="020B0604020202020204" pitchFamily="34" charset="0"/>
                <a:cs typeface="Arial" panose="020B0604020202020204" pitchFamily="34" charset="0"/>
              </a:rPr>
            </a:br>
            <a:r>
              <a:rPr lang="en-US" sz="2400" dirty="0">
                <a:solidFill>
                  <a:schemeClr val="bg2"/>
                </a:solidFill>
                <a:latin typeface="Arial" panose="020B0604020202020204" pitchFamily="34" charset="0"/>
                <a:cs typeface="Arial" panose="020B0604020202020204" pitchFamily="34" charset="0"/>
              </a:rPr>
              <a:t>Investor Podcast</a:t>
            </a:r>
          </a:p>
        </p:txBody>
      </p:sp>
      <p:pic>
        <p:nvPicPr>
          <p:cNvPr id="13" name="Picture 12">
            <a:extLst>
              <a:ext uri="{FF2B5EF4-FFF2-40B4-BE49-F238E27FC236}">
                <a16:creationId xmlns:a16="http://schemas.microsoft.com/office/drawing/2014/main" id="{669D64A5-D26F-06DF-D8B5-F8EC40EA3918}"/>
              </a:ext>
            </a:extLst>
          </p:cNvPr>
          <p:cNvPicPr>
            <a:picLocks noChangeAspect="1"/>
          </p:cNvPicPr>
          <p:nvPr/>
        </p:nvPicPr>
        <p:blipFill>
          <a:blip r:embed="rId3"/>
          <a:stretch>
            <a:fillRect/>
          </a:stretch>
        </p:blipFill>
        <p:spPr>
          <a:xfrm>
            <a:off x="1157121" y="1745402"/>
            <a:ext cx="1243458" cy="1243458"/>
          </a:xfrm>
          <a:prstGeom prst="rect">
            <a:avLst/>
          </a:prstGeom>
        </p:spPr>
      </p:pic>
      <p:pic>
        <p:nvPicPr>
          <p:cNvPr id="15" name="Picture 14">
            <a:extLst>
              <a:ext uri="{FF2B5EF4-FFF2-40B4-BE49-F238E27FC236}">
                <a16:creationId xmlns:a16="http://schemas.microsoft.com/office/drawing/2014/main" id="{91722FD4-D06F-5974-3B5A-39798F229F73}"/>
              </a:ext>
            </a:extLst>
          </p:cNvPr>
          <p:cNvPicPr>
            <a:picLocks noChangeAspect="1"/>
          </p:cNvPicPr>
          <p:nvPr/>
        </p:nvPicPr>
        <p:blipFill>
          <a:blip r:embed="rId4"/>
          <a:stretch>
            <a:fillRect/>
          </a:stretch>
        </p:blipFill>
        <p:spPr>
          <a:xfrm>
            <a:off x="1522398" y="4088484"/>
            <a:ext cx="354392" cy="708783"/>
          </a:xfrm>
          <a:prstGeom prst="rect">
            <a:avLst/>
          </a:prstGeom>
        </p:spPr>
      </p:pic>
      <p:pic>
        <p:nvPicPr>
          <p:cNvPr id="18" name="Picture 17">
            <a:extLst>
              <a:ext uri="{FF2B5EF4-FFF2-40B4-BE49-F238E27FC236}">
                <a16:creationId xmlns:a16="http://schemas.microsoft.com/office/drawing/2014/main" id="{D20082A2-99BC-E191-3544-8D8F128BCB25}"/>
              </a:ext>
            </a:extLst>
          </p:cNvPr>
          <p:cNvPicPr>
            <a:picLocks noChangeAspect="1"/>
          </p:cNvPicPr>
          <p:nvPr/>
        </p:nvPicPr>
        <p:blipFill>
          <a:blip r:embed="rId5"/>
          <a:stretch>
            <a:fillRect/>
          </a:stretch>
        </p:blipFill>
        <p:spPr>
          <a:xfrm>
            <a:off x="7015620" y="3601723"/>
            <a:ext cx="1106756" cy="1106756"/>
          </a:xfrm>
          <a:prstGeom prst="rect">
            <a:avLst/>
          </a:prstGeom>
        </p:spPr>
      </p:pic>
      <p:pic>
        <p:nvPicPr>
          <p:cNvPr id="22" name="Picture 21">
            <a:extLst>
              <a:ext uri="{FF2B5EF4-FFF2-40B4-BE49-F238E27FC236}">
                <a16:creationId xmlns:a16="http://schemas.microsoft.com/office/drawing/2014/main" id="{25F4B5D5-740E-9891-305E-BB636EE8AA10}"/>
              </a:ext>
            </a:extLst>
          </p:cNvPr>
          <p:cNvPicPr>
            <a:picLocks noChangeAspect="1"/>
          </p:cNvPicPr>
          <p:nvPr/>
        </p:nvPicPr>
        <p:blipFill>
          <a:blip r:embed="rId6"/>
          <a:stretch>
            <a:fillRect/>
          </a:stretch>
        </p:blipFill>
        <p:spPr>
          <a:xfrm>
            <a:off x="4001035" y="6174682"/>
            <a:ext cx="4189930" cy="262383"/>
          </a:xfrm>
          <a:prstGeom prst="rect">
            <a:avLst/>
          </a:prstGeom>
        </p:spPr>
      </p:pic>
    </p:spTree>
    <p:extLst>
      <p:ext uri="{BB962C8B-B14F-4D97-AF65-F5344CB8AC3E}">
        <p14:creationId xmlns:p14="http://schemas.microsoft.com/office/powerpoint/2010/main" val="113843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Second Job</a:t>
            </a:r>
          </a:p>
        </p:txBody>
      </p:sp>
      <p:sp>
        <p:nvSpPr>
          <p:cNvPr id="3" name="Content Placeholder 2"/>
          <p:cNvSpPr>
            <a:spLocks noGrp="1"/>
          </p:cNvSpPr>
          <p:nvPr>
            <p:ph idx="1"/>
          </p:nvPr>
        </p:nvSpPr>
        <p:spPr/>
        <p:txBody>
          <a:bodyPr>
            <a:normAutofit/>
          </a:bodyPr>
          <a:lstStyle/>
          <a:p>
            <a:pPr>
              <a:lnSpc>
                <a:spcPct val="100000"/>
              </a:lnSpc>
            </a:pPr>
            <a:r>
              <a:rPr lang="en-US" dirty="0"/>
              <a:t>You must spend time learning about finances/business</a:t>
            </a:r>
          </a:p>
          <a:p>
            <a:pPr lvl="1">
              <a:lnSpc>
                <a:spcPct val="100000"/>
              </a:lnSpc>
              <a:spcBef>
                <a:spcPts val="1200"/>
              </a:spcBef>
            </a:pPr>
            <a:r>
              <a:rPr lang="en-US" dirty="0"/>
              <a:t>You cannot win the game if you don’t learn the rules</a:t>
            </a:r>
          </a:p>
          <a:p>
            <a:pPr lvl="1">
              <a:lnSpc>
                <a:spcPct val="100000"/>
              </a:lnSpc>
            </a:pPr>
            <a:r>
              <a:rPr lang="en-US" dirty="0"/>
              <a:t>Hire professionals to teach you, not just do it for you</a:t>
            </a:r>
          </a:p>
          <a:p>
            <a:pPr>
              <a:lnSpc>
                <a:spcPct val="100000"/>
              </a:lnSpc>
            </a:pPr>
            <a:r>
              <a:rPr lang="en-US" dirty="0"/>
              <a:t>You must also spend the time to take care of your finances/business</a:t>
            </a:r>
          </a:p>
          <a:p>
            <a:pPr lvl="1">
              <a:lnSpc>
                <a:spcPct val="100000"/>
              </a:lnSpc>
              <a:spcBef>
                <a:spcPts val="1200"/>
              </a:spcBef>
            </a:pPr>
            <a:r>
              <a:rPr lang="en-US" dirty="0"/>
              <a:t>You cannot be “100% clinical” and be financially successful</a:t>
            </a:r>
          </a:p>
          <a:p>
            <a:endParaRPr lang="en-US" dirty="0"/>
          </a:p>
        </p:txBody>
      </p:sp>
      <p:sp>
        <p:nvSpPr>
          <p:cNvPr id="4" name="Title 1">
            <a:extLst>
              <a:ext uri="{FF2B5EF4-FFF2-40B4-BE49-F238E27FC236}">
                <a16:creationId xmlns:a16="http://schemas.microsoft.com/office/drawing/2014/main" id="{A87681C1-EEF2-17C6-2F5D-7D1DC3846654}"/>
              </a:ext>
            </a:extLst>
          </p:cNvPr>
          <p:cNvSpPr txBox="1">
            <a:spLocks/>
          </p:cNvSpPr>
          <p:nvPr/>
        </p:nvSpPr>
        <p:spPr>
          <a:xfrm>
            <a:off x="493643" y="303831"/>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Financial Literacy</a:t>
            </a:r>
          </a:p>
        </p:txBody>
      </p:sp>
    </p:spTree>
    <p:extLst>
      <p:ext uri="{BB962C8B-B14F-4D97-AF65-F5344CB8AC3E}">
        <p14:creationId xmlns:p14="http://schemas.microsoft.com/office/powerpoint/2010/main" val="987148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Financial Education</a:t>
            </a:r>
          </a:p>
        </p:txBody>
      </p:sp>
      <p:sp>
        <p:nvSpPr>
          <p:cNvPr id="3" name="Content Placeholder 2"/>
          <p:cNvSpPr>
            <a:spLocks noGrp="1"/>
          </p:cNvSpPr>
          <p:nvPr>
            <p:ph idx="1"/>
          </p:nvPr>
        </p:nvSpPr>
        <p:spPr/>
        <p:txBody>
          <a:bodyPr>
            <a:noAutofit/>
          </a:bodyPr>
          <a:lstStyle/>
          <a:p>
            <a:pPr defTabSz="914400">
              <a:lnSpc>
                <a:spcPts val="2980"/>
              </a:lnSpc>
              <a:spcBef>
                <a:spcPts val="0"/>
              </a:spcBef>
              <a:buClrTx/>
            </a:pPr>
            <a:r>
              <a:rPr lang="en-US" sz="2400" dirty="0"/>
              <a:t>Read 4 books</a:t>
            </a:r>
          </a:p>
          <a:p>
            <a:pPr lvl="1" defTabSz="914400">
              <a:lnSpc>
                <a:spcPts val="2980"/>
              </a:lnSpc>
              <a:spcBef>
                <a:spcPts val="0"/>
              </a:spcBef>
              <a:buClrTx/>
            </a:pPr>
            <a:r>
              <a:rPr lang="en-US" b="1" dirty="0"/>
              <a:t>Personal Finance: </a:t>
            </a:r>
            <a:r>
              <a:rPr lang="en-US" i="1" dirty="0"/>
              <a:t>Personal Finance for Dummies </a:t>
            </a:r>
            <a:r>
              <a:rPr lang="en-US" dirty="0"/>
              <a:t>by Eric Tyson</a:t>
            </a:r>
          </a:p>
          <a:p>
            <a:pPr lvl="1" defTabSz="914400">
              <a:lnSpc>
                <a:spcPts val="2980"/>
              </a:lnSpc>
              <a:spcBef>
                <a:spcPts val="0"/>
              </a:spcBef>
              <a:buClrTx/>
            </a:pPr>
            <a:r>
              <a:rPr lang="en-US" b="1" dirty="0"/>
              <a:t>Investing: </a:t>
            </a:r>
            <a:r>
              <a:rPr lang="en-US" i="1" dirty="0"/>
              <a:t>The </a:t>
            </a:r>
            <a:r>
              <a:rPr lang="en-US" i="1" dirty="0" err="1"/>
              <a:t>Bogleheads</a:t>
            </a:r>
            <a:r>
              <a:rPr lang="en-US" i="1" dirty="0"/>
              <a:t> Guide to Investing </a:t>
            </a:r>
            <a:r>
              <a:rPr lang="en-US" dirty="0"/>
              <a:t>by Taylor Larimore et al</a:t>
            </a:r>
          </a:p>
          <a:p>
            <a:pPr lvl="1" defTabSz="914400">
              <a:lnSpc>
                <a:spcPts val="2980"/>
              </a:lnSpc>
              <a:spcBef>
                <a:spcPts val="0"/>
              </a:spcBef>
              <a:buClrTx/>
            </a:pPr>
            <a:r>
              <a:rPr lang="en-US" b="1" dirty="0"/>
              <a:t>Behavioral Finance: </a:t>
            </a:r>
            <a:r>
              <a:rPr lang="en-US" i="1" dirty="0"/>
              <a:t>How to Think About Money </a:t>
            </a:r>
            <a:r>
              <a:rPr lang="en-US" dirty="0"/>
              <a:t>by Jonathan Clements</a:t>
            </a:r>
          </a:p>
          <a:p>
            <a:pPr lvl="1" defTabSz="914400">
              <a:lnSpc>
                <a:spcPts val="2980"/>
              </a:lnSpc>
              <a:spcBef>
                <a:spcPts val="0"/>
              </a:spcBef>
              <a:buClrTx/>
            </a:pPr>
            <a:r>
              <a:rPr lang="en-US" b="1" dirty="0"/>
              <a:t>Physician-Specific finance: </a:t>
            </a:r>
            <a:r>
              <a:rPr lang="en-US" i="1" dirty="0"/>
              <a:t>The White Coat Investor </a:t>
            </a:r>
            <a:r>
              <a:rPr lang="en-US" dirty="0"/>
              <a:t>or </a:t>
            </a:r>
            <a:r>
              <a:rPr lang="en-US" i="1" dirty="0"/>
              <a:t>Financial Boot Camp</a:t>
            </a:r>
            <a:r>
              <a:rPr lang="en-US" dirty="0"/>
              <a:t> by Jim Dahle</a:t>
            </a:r>
          </a:p>
          <a:p>
            <a:pPr indent="-285750" defTabSz="914400">
              <a:lnSpc>
                <a:spcPts val="2980"/>
              </a:lnSpc>
              <a:spcBef>
                <a:spcPts val="1200"/>
              </a:spcBef>
              <a:buClrTx/>
            </a:pPr>
            <a:r>
              <a:rPr lang="en-US" sz="2400" dirty="0"/>
              <a:t>The cheapest, easiest, good financial book to get through</a:t>
            </a:r>
          </a:p>
          <a:p>
            <a:pPr lvl="1" defTabSz="914400">
              <a:lnSpc>
                <a:spcPts val="2980"/>
              </a:lnSpc>
              <a:spcBef>
                <a:spcPts val="0"/>
              </a:spcBef>
              <a:buClrTx/>
            </a:pPr>
            <a:r>
              <a:rPr lang="en-US" i="1" dirty="0"/>
              <a:t>If You Can </a:t>
            </a:r>
            <a:r>
              <a:rPr lang="en-US" dirty="0"/>
              <a:t>by William Bernstein (16-page free PDF) </a:t>
            </a:r>
            <a:r>
              <a:rPr lang="en-US" dirty="0">
                <a:solidFill>
                  <a:srgbClr val="002060"/>
                </a:solidFill>
              </a:rPr>
              <a:t>www.etf.com/docs/IfYouCan.pdf</a:t>
            </a:r>
          </a:p>
          <a:p>
            <a:pPr defTabSz="914400">
              <a:lnSpc>
                <a:spcPts val="2980"/>
              </a:lnSpc>
              <a:spcBef>
                <a:spcPts val="1200"/>
              </a:spcBef>
              <a:buClrTx/>
            </a:pPr>
            <a:r>
              <a:rPr lang="en-US" sz="2400" dirty="0"/>
              <a:t>Put a written financial plan in place</a:t>
            </a:r>
          </a:p>
        </p:txBody>
      </p:sp>
      <p:sp>
        <p:nvSpPr>
          <p:cNvPr id="4" name="Title 1">
            <a:extLst>
              <a:ext uri="{FF2B5EF4-FFF2-40B4-BE49-F238E27FC236}">
                <a16:creationId xmlns:a16="http://schemas.microsoft.com/office/drawing/2014/main" id="{B704B9EC-E05D-2CB5-82EE-1C1FF41ABA5E}"/>
              </a:ext>
            </a:extLst>
          </p:cNvPr>
          <p:cNvSpPr txBox="1">
            <a:spLocks/>
          </p:cNvSpPr>
          <p:nvPr/>
        </p:nvSpPr>
        <p:spPr>
          <a:xfrm>
            <a:off x="493643" y="303831"/>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Financial Literacy</a:t>
            </a:r>
          </a:p>
        </p:txBody>
      </p:sp>
    </p:spTree>
    <p:extLst>
      <p:ext uri="{BB962C8B-B14F-4D97-AF65-F5344CB8AC3E}">
        <p14:creationId xmlns:p14="http://schemas.microsoft.com/office/powerpoint/2010/main" val="1542065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Continuing Financial Education (CFE)</a:t>
            </a:r>
          </a:p>
        </p:txBody>
      </p:sp>
      <p:sp>
        <p:nvSpPr>
          <p:cNvPr id="3" name="Content Placeholder 2"/>
          <p:cNvSpPr>
            <a:spLocks noGrp="1"/>
          </p:cNvSpPr>
          <p:nvPr>
            <p:ph idx="1"/>
          </p:nvPr>
        </p:nvSpPr>
        <p:spPr/>
        <p:txBody>
          <a:bodyPr>
            <a:normAutofit/>
          </a:bodyPr>
          <a:lstStyle/>
          <a:p>
            <a:pPr defTabSz="914400">
              <a:spcBef>
                <a:spcPts val="0"/>
              </a:spcBef>
              <a:buClrTx/>
            </a:pPr>
            <a:r>
              <a:rPr lang="en-US" dirty="0"/>
              <a:t>Read one good financial book each year</a:t>
            </a:r>
          </a:p>
          <a:p>
            <a:pPr defTabSz="914400">
              <a:spcBef>
                <a:spcPts val="1200"/>
              </a:spcBef>
              <a:buClrTx/>
            </a:pPr>
            <a:r>
              <a:rPr lang="en-US" dirty="0"/>
              <a:t>Follow a good financial blog, reading 5-10 posts/month</a:t>
            </a:r>
          </a:p>
          <a:p>
            <a:pPr>
              <a:spcBef>
                <a:spcPts val="1200"/>
              </a:spcBef>
            </a:pPr>
            <a:r>
              <a:rPr lang="en-US" dirty="0"/>
              <a:t>Listen to a good financial podcast</a:t>
            </a:r>
          </a:p>
        </p:txBody>
      </p:sp>
      <p:sp>
        <p:nvSpPr>
          <p:cNvPr id="4" name="Title 1">
            <a:extLst>
              <a:ext uri="{FF2B5EF4-FFF2-40B4-BE49-F238E27FC236}">
                <a16:creationId xmlns:a16="http://schemas.microsoft.com/office/drawing/2014/main" id="{0D1B54C6-425F-FE0F-8D81-2DD36B022DE2}"/>
              </a:ext>
            </a:extLst>
          </p:cNvPr>
          <p:cNvSpPr txBox="1">
            <a:spLocks/>
          </p:cNvSpPr>
          <p:nvPr/>
        </p:nvSpPr>
        <p:spPr>
          <a:xfrm>
            <a:off x="493643" y="303831"/>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Attendings  </a:t>
            </a:r>
            <a:r>
              <a:rPr lang="en-US" sz="1800" dirty="0">
                <a:solidFill>
                  <a:srgbClr val="2F78BD"/>
                </a:solidFill>
                <a:latin typeface="Arial" panose="020B0604020202020204" pitchFamily="34" charset="0"/>
                <a:cs typeface="Arial" panose="020B0604020202020204" pitchFamily="34" charset="0"/>
              </a:rPr>
              <a:t>Financial Literacy</a:t>
            </a:r>
          </a:p>
        </p:txBody>
      </p:sp>
    </p:spTree>
    <p:extLst>
      <p:ext uri="{BB962C8B-B14F-4D97-AF65-F5344CB8AC3E}">
        <p14:creationId xmlns:p14="http://schemas.microsoft.com/office/powerpoint/2010/main" val="1025392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0463" y="2351551"/>
            <a:ext cx="7178665" cy="3359484"/>
          </a:xfrm>
        </p:spPr>
        <p:txBody>
          <a:bodyPr>
            <a:noAutofit/>
          </a:bodyPr>
          <a:lstStyle/>
          <a:p>
            <a:pPr>
              <a:lnSpc>
                <a:spcPts val="8840"/>
              </a:lnSpc>
            </a:pPr>
            <a:r>
              <a:rPr lang="en-US" sz="8000" dirty="0"/>
              <a:t>Student Loan Management</a:t>
            </a:r>
          </a:p>
        </p:txBody>
      </p:sp>
      <p:pic>
        <p:nvPicPr>
          <p:cNvPr id="4" name="Picture 3">
            <a:extLst>
              <a:ext uri="{FF2B5EF4-FFF2-40B4-BE49-F238E27FC236}">
                <a16:creationId xmlns:a16="http://schemas.microsoft.com/office/drawing/2014/main" id="{FE40D187-CC00-F996-BE65-F7661FF926D7}"/>
              </a:ext>
            </a:extLst>
          </p:cNvPr>
          <p:cNvPicPr>
            <a:picLocks noChangeAspect="1"/>
          </p:cNvPicPr>
          <p:nvPr/>
        </p:nvPicPr>
        <p:blipFill rotWithShape="1">
          <a:blip r:embed="rId2"/>
          <a:srcRect l="48091" r="8079"/>
          <a:stretch/>
        </p:blipFill>
        <p:spPr>
          <a:xfrm>
            <a:off x="7688179" y="0"/>
            <a:ext cx="4503821" cy="6858000"/>
          </a:xfrm>
          <a:prstGeom prst="rect">
            <a:avLst/>
          </a:prstGeom>
        </p:spPr>
      </p:pic>
    </p:spTree>
    <p:extLst>
      <p:ext uri="{BB962C8B-B14F-4D97-AF65-F5344CB8AC3E}">
        <p14:creationId xmlns:p14="http://schemas.microsoft.com/office/powerpoint/2010/main" val="408066462"/>
      </p:ext>
    </p:extLst>
  </p:cSld>
  <p:clrMapOvr>
    <a:masterClrMapping/>
  </p:clrMapOvr>
</p:sld>
</file>

<file path=ppt/theme/theme1.xml><?xml version="1.0" encoding="utf-8"?>
<a:theme xmlns:a="http://schemas.openxmlformats.org/drawingml/2006/main" name="Office Theme">
  <a:themeElements>
    <a:clrScheme name="Custom 3">
      <a:dk1>
        <a:srgbClr val="023160"/>
      </a:dk1>
      <a:lt1>
        <a:srgbClr val="D8D8D8"/>
      </a:lt1>
      <a:dk2>
        <a:srgbClr val="D8D8D8"/>
      </a:dk2>
      <a:lt2>
        <a:srgbClr val="FFFFFF"/>
      </a:lt2>
      <a:accent1>
        <a:srgbClr val="002060"/>
      </a:accent1>
      <a:accent2>
        <a:srgbClr val="61AEC3"/>
      </a:accent2>
      <a:accent3>
        <a:srgbClr val="A5A5A5"/>
      </a:accent3>
      <a:accent4>
        <a:srgbClr val="122148"/>
      </a:accent4>
      <a:accent5>
        <a:srgbClr val="5B9BD5"/>
      </a:accent5>
      <a:accent6>
        <a:srgbClr val="2F78BD"/>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14237</TotalTime>
  <Words>3011</Words>
  <Application>Microsoft Macintosh PowerPoint</Application>
  <PresentationFormat>Widescreen</PresentationFormat>
  <Paragraphs>400</Paragraphs>
  <Slides>55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Franklin Gothic Book</vt:lpstr>
      <vt:lpstr>Helvetica Neue</vt:lpstr>
      <vt:lpstr>System Font Regular</vt:lpstr>
      <vt:lpstr>Office Theme</vt:lpstr>
      <vt:lpstr>PowerPoint Presentation</vt:lpstr>
      <vt:lpstr>PowerPoint Presentation</vt:lpstr>
      <vt:lpstr>What We’ll Cover Today</vt:lpstr>
      <vt:lpstr>Financial Literacy</vt:lpstr>
      <vt:lpstr>Your Second Job</vt:lpstr>
      <vt:lpstr>Your Second Job</vt:lpstr>
      <vt:lpstr>Initial Financial Education</vt:lpstr>
      <vt:lpstr>Continuing Financial Education (CFE)</vt:lpstr>
      <vt:lpstr>Student Loan Management</vt:lpstr>
      <vt:lpstr>Student Loans for Attendings</vt:lpstr>
      <vt:lpstr>Student Loans for Attendings</vt:lpstr>
      <vt:lpstr>How to Pay Off Student Loans Quickly</vt:lpstr>
      <vt:lpstr>Run the Numbers</vt:lpstr>
      <vt:lpstr>Run the Numbers</vt:lpstr>
      <vt:lpstr>Financial  Advisors</vt:lpstr>
      <vt:lpstr>William Bernstein on Financial Advisors</vt:lpstr>
      <vt:lpstr>Finding a Good Advisor</vt:lpstr>
      <vt:lpstr>The Cost of Financial Advice</vt:lpstr>
      <vt:lpstr>The Tyranny of Compounding Fees</vt:lpstr>
      <vt:lpstr>Financial Advisory Models</vt:lpstr>
      <vt:lpstr>The Right Insurance</vt:lpstr>
      <vt:lpstr>Insure Against Financial Catastrophe</vt:lpstr>
      <vt:lpstr>The Five Insurances You Need</vt:lpstr>
      <vt:lpstr>Two Insurances You Don’t Need</vt:lpstr>
      <vt:lpstr>Two Insurances You Don’t Need</vt:lpstr>
      <vt:lpstr>Your Greatest  Tax Break</vt:lpstr>
      <vt:lpstr>Retirement Accounts</vt:lpstr>
      <vt:lpstr>Retirement Accounts</vt:lpstr>
      <vt:lpstr>Tax-Deferred Retirement Accounts</vt:lpstr>
      <vt:lpstr>Tax-Deferred Retirement Accounts</vt:lpstr>
      <vt:lpstr>Retirement Accounts</vt:lpstr>
      <vt:lpstr>Retirement Accounts</vt:lpstr>
      <vt:lpstr>The Backdoor Roth IRA</vt:lpstr>
      <vt:lpstr>The Backdoor Roth IRA</vt:lpstr>
      <vt:lpstr>The Backdoor Roth IRA</vt:lpstr>
      <vt:lpstr>Using Your HSA Wisely</vt:lpstr>
      <vt:lpstr>The Case  for Index  Funds</vt:lpstr>
      <vt:lpstr>No One Has a Crystal Ball</vt:lpstr>
      <vt:lpstr>Mutual Fund Managers Don’t  Have a Crystal Ball</vt:lpstr>
      <vt:lpstr>What Do the Experts Say?</vt:lpstr>
      <vt:lpstr>Pick a Reasonable Investing Plan</vt:lpstr>
      <vt:lpstr>The Basics  of Estate  Planning</vt:lpstr>
      <vt:lpstr>You Don’t Need the Same Estate Plan as Bill Gates and Warren Buffett</vt:lpstr>
      <vt:lpstr>Basics of Estate Planning</vt:lpstr>
      <vt:lpstr>Estate Planning</vt:lpstr>
      <vt:lpstr>Estate Planning</vt:lpstr>
      <vt:lpstr>If You Have an Estate Tax Problem</vt:lpstr>
      <vt:lpstr>The Basics  of Asset  Protection</vt:lpstr>
      <vt:lpstr>Malpractice Statistics</vt:lpstr>
      <vt:lpstr>Who Is Most Likely to Take Your Money?</vt:lpstr>
      <vt:lpstr>Asset Protection Laws Are State-Specific</vt:lpstr>
      <vt:lpstr>Be Careful with Complex Asset Protection Plans</vt:lpstr>
      <vt:lpstr>Asset Protection Pearls</vt:lpstr>
      <vt:lpstr>What We Learned</vt:lpstr>
      <vt:lpstr>For free unbiased financial tools and resources, go to whitecoatinvestor.com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Basics for Medical Students</dc:title>
  <dc:creator>Dahle Family</dc:creator>
  <cp:lastModifiedBy>Katie Farley</cp:lastModifiedBy>
  <cp:revision>107</cp:revision>
  <dcterms:created xsi:type="dcterms:W3CDTF">2019-01-14T23:39:41Z</dcterms:created>
  <dcterms:modified xsi:type="dcterms:W3CDTF">2023-04-27T14:12:29Z</dcterms:modified>
</cp:coreProperties>
</file>